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0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1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12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13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5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6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8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19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20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theme/theme21.xml" ContentType="application/vnd.openxmlformats-officedocument.theme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2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3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24.xml" ContentType="application/vnd.openxmlformats-officedocument.theme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theme/theme25.xml" ContentType="application/vnd.openxmlformats-officedocument.theme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26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theme/theme27.xml" ContentType="application/vnd.openxmlformats-officedocument.theme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28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29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theme/theme30.xml" ContentType="application/vnd.openxmlformats-officedocument.theme+xml"/>
  <Override PartName="/ppt/theme/theme3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63" r:id="rId1"/>
    <p:sldMasterId id="2147485464" r:id="rId2"/>
    <p:sldMasterId id="2147485465" r:id="rId3"/>
    <p:sldMasterId id="2147485466" r:id="rId4"/>
    <p:sldMasterId id="2147485467" r:id="rId5"/>
    <p:sldMasterId id="2147485468" r:id="rId6"/>
    <p:sldMasterId id="2147485469" r:id="rId7"/>
    <p:sldMasterId id="2147485470" r:id="rId8"/>
    <p:sldMasterId id="2147485471" r:id="rId9"/>
    <p:sldMasterId id="2147485472" r:id="rId10"/>
    <p:sldMasterId id="2147485473" r:id="rId11"/>
    <p:sldMasterId id="2147485474" r:id="rId12"/>
    <p:sldMasterId id="2147485475" r:id="rId13"/>
    <p:sldMasterId id="2147485476" r:id="rId14"/>
    <p:sldMasterId id="2147485477" r:id="rId15"/>
    <p:sldMasterId id="2147485478" r:id="rId16"/>
    <p:sldMasterId id="2147485479" r:id="rId17"/>
    <p:sldMasterId id="2147485480" r:id="rId18"/>
    <p:sldMasterId id="2147485481" r:id="rId19"/>
    <p:sldMasterId id="2147485482" r:id="rId20"/>
    <p:sldMasterId id="2147485483" r:id="rId21"/>
    <p:sldMasterId id="2147485484" r:id="rId22"/>
    <p:sldMasterId id="2147485485" r:id="rId23"/>
    <p:sldMasterId id="2147485486" r:id="rId24"/>
    <p:sldMasterId id="2147485487" r:id="rId25"/>
    <p:sldMasterId id="2147485488" r:id="rId26"/>
    <p:sldMasterId id="2147485489" r:id="rId27"/>
    <p:sldMasterId id="2147485490" r:id="rId28"/>
    <p:sldMasterId id="2147485491" r:id="rId29"/>
    <p:sldMasterId id="2147485492" r:id="rId30"/>
  </p:sldMasterIdLst>
  <p:notesMasterIdLst>
    <p:notesMasterId r:id="rId99"/>
  </p:notesMasterIdLst>
  <p:sldIdLst>
    <p:sldId id="257" r:id="rId31"/>
    <p:sldId id="258" r:id="rId32"/>
    <p:sldId id="259" r:id="rId33"/>
    <p:sldId id="260" r:id="rId34"/>
    <p:sldId id="288" r:id="rId35"/>
    <p:sldId id="324" r:id="rId36"/>
    <p:sldId id="261" r:id="rId37"/>
    <p:sldId id="262" r:id="rId38"/>
    <p:sldId id="264" r:id="rId39"/>
    <p:sldId id="319" r:id="rId40"/>
    <p:sldId id="320" r:id="rId41"/>
    <p:sldId id="321" r:id="rId42"/>
    <p:sldId id="322" r:id="rId43"/>
    <p:sldId id="271" r:id="rId44"/>
    <p:sldId id="265" r:id="rId45"/>
    <p:sldId id="274" r:id="rId46"/>
    <p:sldId id="284" r:id="rId47"/>
    <p:sldId id="289" r:id="rId48"/>
    <p:sldId id="290" r:id="rId49"/>
    <p:sldId id="291" r:id="rId50"/>
    <p:sldId id="292" r:id="rId51"/>
    <p:sldId id="293" r:id="rId52"/>
    <p:sldId id="341" r:id="rId53"/>
    <p:sldId id="276" r:id="rId54"/>
    <p:sldId id="294" r:id="rId55"/>
    <p:sldId id="295" r:id="rId56"/>
    <p:sldId id="277" r:id="rId57"/>
    <p:sldId id="267" r:id="rId58"/>
    <p:sldId id="278" r:id="rId59"/>
    <p:sldId id="280" r:id="rId60"/>
    <p:sldId id="302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2" r:id="rId78"/>
    <p:sldId id="270" r:id="rId79"/>
    <p:sldId id="296" r:id="rId80"/>
    <p:sldId id="318" r:id="rId81"/>
    <p:sldId id="281" r:id="rId82"/>
    <p:sldId id="297" r:id="rId83"/>
    <p:sldId id="298" r:id="rId84"/>
    <p:sldId id="299" r:id="rId85"/>
    <p:sldId id="300" r:id="rId86"/>
    <p:sldId id="282" r:id="rId87"/>
    <p:sldId id="287" r:id="rId88"/>
    <p:sldId id="283" r:id="rId89"/>
    <p:sldId id="285" r:id="rId90"/>
    <p:sldId id="286" r:id="rId91"/>
    <p:sldId id="313" r:id="rId92"/>
    <p:sldId id="314" r:id="rId93"/>
    <p:sldId id="315" r:id="rId94"/>
    <p:sldId id="316" r:id="rId95"/>
    <p:sldId id="317" r:id="rId96"/>
    <p:sldId id="301" r:id="rId97"/>
    <p:sldId id="323" r:id="rId98"/>
  </p:sldIdLst>
  <p:sldSz cx="9144000" cy="6858000" type="screen4x3"/>
  <p:notesSz cx="6858000" cy="9144000"/>
  <p:defaultTextStyle>
    <a:defPPr>
      <a:defRPr lang="ko-KR"/>
    </a:defPPr>
    <a:lvl1pPr marL="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01"/>
    <p:restoredTop sz="94096"/>
  </p:normalViewPr>
  <p:slideViewPr>
    <p:cSldViewPr snapToGrid="0">
      <p:cViewPr varScale="1">
        <p:scale>
          <a:sx n="107" d="100"/>
          <a:sy n="107" d="100"/>
        </p:scale>
        <p:origin x="1836" y="12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2.xml"/><Relationship Id="rId47" Type="http://schemas.openxmlformats.org/officeDocument/2006/relationships/slide" Target="slides/slide17.xml"/><Relationship Id="rId63" Type="http://schemas.openxmlformats.org/officeDocument/2006/relationships/slide" Target="slides/slide33.xml"/><Relationship Id="rId68" Type="http://schemas.openxmlformats.org/officeDocument/2006/relationships/slide" Target="slides/slide38.xml"/><Relationship Id="rId84" Type="http://schemas.openxmlformats.org/officeDocument/2006/relationships/slide" Target="slides/slide54.xml"/><Relationship Id="rId89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1.xml"/><Relationship Id="rId92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2.xml"/><Relationship Id="rId37" Type="http://schemas.openxmlformats.org/officeDocument/2006/relationships/slide" Target="slides/slide7.xml"/><Relationship Id="rId40" Type="http://schemas.openxmlformats.org/officeDocument/2006/relationships/slide" Target="slides/slide10.xml"/><Relationship Id="rId45" Type="http://schemas.openxmlformats.org/officeDocument/2006/relationships/slide" Target="slides/slide15.xml"/><Relationship Id="rId53" Type="http://schemas.openxmlformats.org/officeDocument/2006/relationships/slide" Target="slides/slide23.xml"/><Relationship Id="rId58" Type="http://schemas.openxmlformats.org/officeDocument/2006/relationships/slide" Target="slides/slide28.xml"/><Relationship Id="rId66" Type="http://schemas.openxmlformats.org/officeDocument/2006/relationships/slide" Target="slides/slide36.xml"/><Relationship Id="rId74" Type="http://schemas.openxmlformats.org/officeDocument/2006/relationships/slide" Target="slides/slide44.xml"/><Relationship Id="rId79" Type="http://schemas.openxmlformats.org/officeDocument/2006/relationships/slide" Target="slides/slide49.xml"/><Relationship Id="rId87" Type="http://schemas.openxmlformats.org/officeDocument/2006/relationships/slide" Target="slides/slide57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1.xml"/><Relationship Id="rId82" Type="http://schemas.openxmlformats.org/officeDocument/2006/relationships/slide" Target="slides/slide52.xml"/><Relationship Id="rId90" Type="http://schemas.openxmlformats.org/officeDocument/2006/relationships/slide" Target="slides/slide60.xml"/><Relationship Id="rId95" Type="http://schemas.openxmlformats.org/officeDocument/2006/relationships/slide" Target="slides/slide6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" Target="slides/slide5.xml"/><Relationship Id="rId43" Type="http://schemas.openxmlformats.org/officeDocument/2006/relationships/slide" Target="slides/slide13.xml"/><Relationship Id="rId48" Type="http://schemas.openxmlformats.org/officeDocument/2006/relationships/slide" Target="slides/slide18.xml"/><Relationship Id="rId56" Type="http://schemas.openxmlformats.org/officeDocument/2006/relationships/slide" Target="slides/slide26.xml"/><Relationship Id="rId64" Type="http://schemas.openxmlformats.org/officeDocument/2006/relationships/slide" Target="slides/slide34.xml"/><Relationship Id="rId69" Type="http://schemas.openxmlformats.org/officeDocument/2006/relationships/slide" Target="slides/slide39.xml"/><Relationship Id="rId77" Type="http://schemas.openxmlformats.org/officeDocument/2006/relationships/slide" Target="slides/slide47.xml"/><Relationship Id="rId100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1.xml"/><Relationship Id="rId72" Type="http://schemas.openxmlformats.org/officeDocument/2006/relationships/slide" Target="slides/slide42.xml"/><Relationship Id="rId80" Type="http://schemas.openxmlformats.org/officeDocument/2006/relationships/slide" Target="slides/slide50.xml"/><Relationship Id="rId85" Type="http://schemas.openxmlformats.org/officeDocument/2006/relationships/slide" Target="slides/slide55.xml"/><Relationship Id="rId93" Type="http://schemas.openxmlformats.org/officeDocument/2006/relationships/slide" Target="slides/slide63.xml"/><Relationship Id="rId98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3.xml"/><Relationship Id="rId38" Type="http://schemas.openxmlformats.org/officeDocument/2006/relationships/slide" Target="slides/slide8.xml"/><Relationship Id="rId46" Type="http://schemas.openxmlformats.org/officeDocument/2006/relationships/slide" Target="slides/slide16.xml"/><Relationship Id="rId59" Type="http://schemas.openxmlformats.org/officeDocument/2006/relationships/slide" Target="slides/slide29.xml"/><Relationship Id="rId67" Type="http://schemas.openxmlformats.org/officeDocument/2006/relationships/slide" Target="slides/slide37.xml"/><Relationship Id="rId103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1.xml"/><Relationship Id="rId54" Type="http://schemas.openxmlformats.org/officeDocument/2006/relationships/slide" Target="slides/slide24.xml"/><Relationship Id="rId62" Type="http://schemas.openxmlformats.org/officeDocument/2006/relationships/slide" Target="slides/slide32.xml"/><Relationship Id="rId70" Type="http://schemas.openxmlformats.org/officeDocument/2006/relationships/slide" Target="slides/slide40.xml"/><Relationship Id="rId75" Type="http://schemas.openxmlformats.org/officeDocument/2006/relationships/slide" Target="slides/slide45.xml"/><Relationship Id="rId83" Type="http://schemas.openxmlformats.org/officeDocument/2006/relationships/slide" Target="slides/slide53.xml"/><Relationship Id="rId88" Type="http://schemas.openxmlformats.org/officeDocument/2006/relationships/slide" Target="slides/slide58.xml"/><Relationship Id="rId91" Type="http://schemas.openxmlformats.org/officeDocument/2006/relationships/slide" Target="slides/slide61.xml"/><Relationship Id="rId96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6.xml"/><Relationship Id="rId49" Type="http://schemas.openxmlformats.org/officeDocument/2006/relationships/slide" Target="slides/slide19.xml"/><Relationship Id="rId57" Type="http://schemas.openxmlformats.org/officeDocument/2006/relationships/slide" Target="slides/slide2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.xml"/><Relationship Id="rId44" Type="http://schemas.openxmlformats.org/officeDocument/2006/relationships/slide" Target="slides/slide14.xml"/><Relationship Id="rId52" Type="http://schemas.openxmlformats.org/officeDocument/2006/relationships/slide" Target="slides/slide22.xml"/><Relationship Id="rId60" Type="http://schemas.openxmlformats.org/officeDocument/2006/relationships/slide" Target="slides/slide30.xml"/><Relationship Id="rId65" Type="http://schemas.openxmlformats.org/officeDocument/2006/relationships/slide" Target="slides/slide35.xml"/><Relationship Id="rId73" Type="http://schemas.openxmlformats.org/officeDocument/2006/relationships/slide" Target="slides/slide43.xml"/><Relationship Id="rId78" Type="http://schemas.openxmlformats.org/officeDocument/2006/relationships/slide" Target="slides/slide48.xml"/><Relationship Id="rId81" Type="http://schemas.openxmlformats.org/officeDocument/2006/relationships/slide" Target="slides/slide51.xml"/><Relationship Id="rId86" Type="http://schemas.openxmlformats.org/officeDocument/2006/relationships/slide" Target="slides/slide56.xml"/><Relationship Id="rId94" Type="http://schemas.openxmlformats.org/officeDocument/2006/relationships/slide" Target="slides/slide64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9.xml"/><Relationship Id="rId34" Type="http://schemas.openxmlformats.org/officeDocument/2006/relationships/slide" Target="slides/slide4.xml"/><Relationship Id="rId50" Type="http://schemas.openxmlformats.org/officeDocument/2006/relationships/slide" Target="slides/slide20.xml"/><Relationship Id="rId55" Type="http://schemas.openxmlformats.org/officeDocument/2006/relationships/slide" Target="slides/slide25.xml"/><Relationship Id="rId76" Type="http://schemas.openxmlformats.org/officeDocument/2006/relationships/slide" Target="slides/slide46.xml"/><Relationship Id="rId97" Type="http://schemas.openxmlformats.org/officeDocument/2006/relationships/slide" Target="slides/slide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그림 404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5435" cy="3086735"/>
          </a:xfrm>
          <a:prstGeom prst="rect">
            <a:avLst/>
          </a:prstGeom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76200" tIns="76200" rIns="76200" bIns="76200" anchor="t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6" name="텍스트 개체 틀 405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  <a:p>
            <a:pPr marL="45720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둘째 수준</a:t>
            </a: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  <a:p>
            <a:pPr marL="91440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셋째 수준</a:t>
            </a: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  <a:p>
            <a:pPr marL="137160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넷째 수준</a:t>
            </a: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  <a:p>
            <a:pPr marL="182880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다섯째 수준</a:t>
            </a: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407" name="머리글 갤체 틀 406"/>
          <p:cNvSpPr txBox="1">
            <a:spLocks noGrp="1"/>
          </p:cNvSpPr>
          <p:nvPr>
            <p:ph type="hdr"/>
          </p:nvPr>
        </p:nvSpPr>
        <p:spPr>
          <a:xfrm>
            <a:off x="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408" name="바닥글 개체 틀 407"/>
          <p:cNvSpPr txBox="1">
            <a:spLocks noGrp="1"/>
          </p:cNvSpPr>
          <p:nvPr>
            <p:ph type="ftr"/>
          </p:nvPr>
        </p:nvSpPr>
        <p:spPr>
          <a:xfrm>
            <a:off x="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409" name="날짜 개체 틀 408"/>
          <p:cNvSpPr txBox="1">
            <a:spLocks noGrp="1"/>
          </p:cNvSpPr>
          <p:nvPr>
            <p:ph type="dt"/>
          </p:nvPr>
        </p:nvSpPr>
        <p:spPr>
          <a:xfrm>
            <a:off x="3884930" y="0"/>
            <a:ext cx="2972435" cy="459740"/>
          </a:xfrm>
          <a:prstGeom prst="rect">
            <a:avLst/>
          </a:prstGeom>
          <a:noFill/>
        </p:spPr>
        <p:txBody>
          <a:bodyPr vert="horz" wrap="square" lIns="76200" tIns="76200" rIns="76200" bIns="76200" anchor="t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24/12/2019</a:t>
            </a:fld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410" name="슬라이드 번호 개체 틀 409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  <a:noFill/>
        </p:spPr>
        <p:txBody>
          <a:bodyPr vert="horz" wrap="square" lIns="76200" tIns="76200" rIns="76200" bIns="76200" anchor="b">
            <a:noAutofit/>
          </a:bodyPr>
          <a:lstStyle>
            <a:lvl1pPr marL="0" indent="0" algn="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200"/>
            </a:lvl1pPr>
          </a:lstStyle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sz="1200">
                <a:solidFill>
                  <a:schemeClr val="tx1"/>
                </a:solidFill>
                <a:latin typeface="함초롬돋움" charset="0"/>
                <a:ea typeface="함초롬돋움" charset="0"/>
                <a:cs typeface="+mn-cs"/>
              </a:rPr>
              <a:t>‹#›</a:t>
            </a:fld>
            <a:endParaRPr lang="ko-KR" altLang="en-US" sz="1200">
              <a:solidFill>
                <a:schemeClr val="tx1"/>
              </a:solidFill>
              <a:latin typeface="함초롬돋움" charset="0"/>
              <a:ea typeface="함초롬돋움" charset="0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0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영화 정보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DB</a:t>
                </a:r>
                <a:r>
                  <a:rPr lang="ko-KR" altLang="en-US" sz="1200"/>
                  <a:t>에서 가장 최신 업데이트가 언제였는지 조회 후 값을 가져와서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jsp</a:t>
                </a:r>
                <a:r>
                  <a:rPr lang="ko-KR" altLang="en-US" sz="1200"/>
                  <a:t>에 나타낸다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옆에 있는 둥근 화살표를 누르면 오늘 자 데이터로 갱신이 되는데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53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1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48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이게 그 코드로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</a:t>
                </a:r>
                <a:r>
                  <a:rPr lang="ko-KR" altLang="en-US" sz="1200"/>
                  <a:t>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KMDB</a:t>
                </a:r>
                <a:r>
                  <a:rPr lang="ko-KR" altLang="en-US" sz="1200"/>
                  <a:t>라는 사이트에서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API</a:t>
                </a:r>
                <a:r>
                  <a:rPr lang="ko-KR" altLang="en-US" sz="1200"/>
                  <a:t>를 받아서 사용이 가능합니다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Json</a:t>
                </a:r>
                <a:r>
                  <a:rPr lang="ko-KR" altLang="en-US" sz="1200"/>
                  <a:t> 형식으로 넘어오는 값을 파싱 후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DB</a:t>
                </a:r>
                <a:r>
                  <a:rPr lang="ko-KR" altLang="en-US" sz="1200"/>
                  <a:t>에 입력하기 쉽게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VO</a:t>
                </a:r>
                <a:r>
                  <a:rPr lang="ko-KR" altLang="en-US" sz="1200"/>
                  <a:t>에 담아줍니다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sz="1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48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생각보다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12</a:t>
                </a:r>
                <a:r>
                  <a:rPr lang="ko-KR" altLang="en-US" sz="1200"/>
                  <a:t>월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0</a:t>
                </a:r>
                <a:r>
                  <a:rPr lang="ko-KR" altLang="en-US" sz="1200"/>
                  <a:t>일 개봉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제목만 있는 데이터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고등학생 관람가로 적혀 있는 등 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엉망진창인 코드가 제법 넘어오므로 중간에 한 번 분류를 해서 멀쩡한 데이터만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DB</a:t>
                </a:r>
                <a:r>
                  <a:rPr lang="ko-KR" altLang="en-US" sz="1200"/>
                  <a:t>에 입력하도록 합니다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sz="160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55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/>
              <a:t>날짜 옆 화살표를 눌렀을 때 실행되는 코드입니다</a:t>
            </a:r>
            <a:r>
              <a:rPr sz="1600">
                <a:solidFill>
                  <a:srgbClr val="000000"/>
                </a:solidFill>
                <a:latin typeface="Arial" charset="0"/>
              </a:rPr>
              <a:t>. </a:t>
            </a:r>
            <a:r>
              <a:rPr lang="ko-KR" altLang="en-US" sz="1200"/>
              <a:t>우선 마지막 업데이트 날짜가 오늘과 같은지에 대해 비교한 후</a:t>
            </a:r>
            <a:r>
              <a:rPr sz="1600">
                <a:solidFill>
                  <a:srgbClr val="000000"/>
                </a:solidFill>
                <a:latin typeface="Arial" charset="0"/>
              </a:rPr>
              <a:t>,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/>
              <a:t>같다면 최신 데이터라는 알림을 띄우고</a:t>
            </a:r>
            <a:r>
              <a:rPr sz="160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ko-KR" altLang="en-US" sz="1200"/>
              <a:t>아니라면 오늘부터 마지막 갱신일 사이의 영화 정보를 받아온 후 추가된 개수 만큼 알려줍니다</a:t>
            </a:r>
            <a:r>
              <a:rPr sz="1600">
                <a:solidFill>
                  <a:srgbClr val="000000"/>
                </a:solidFill>
                <a:latin typeface="Arial" charset="0"/>
              </a:rPr>
              <a:t>.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/>
              <a:t>여기서 입력 된 데이터는</a:t>
            </a:r>
            <a:r>
              <a:rPr sz="160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ko-KR" altLang="en-US" sz="1200"/>
              <a:t>앞서 나온 기능인 좌석 예매에서 이미지를 띄우거나</a:t>
            </a:r>
            <a:r>
              <a:rPr sz="160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ko-KR" altLang="en-US" sz="1200"/>
              <a:t>영화 목록에서 정보를 띄우는 등에 사용됩니다</a:t>
            </a:r>
            <a:r>
              <a:rPr sz="1600">
                <a:solidFill>
                  <a:srgbClr val="000000"/>
                </a:solidFill>
                <a:latin typeface="Arial" charset="0"/>
              </a:rPr>
              <a:t>.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56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1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회원 정보는 달리 설명할 것이 없음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..(</a:t>
                </a:r>
                <a:r>
                  <a:rPr lang="ko-KR" altLang="en-US" sz="1200"/>
                  <a:t>안 한 사람이 있나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..?)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추가 버튼을 누르면 값을 입력할 수 있는 열이 하나 추가 되고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데이터를 저장할 수 있습니다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또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</a:t>
                </a:r>
                <a:r>
                  <a:rPr lang="ko-KR" altLang="en-US" sz="1200"/>
                  <a:t> 기존에 있던 회원의 정보를 수정하거나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탈퇴 시킬 수 있습니다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 </a:t>
                </a:r>
                <a:r>
                  <a:rPr lang="ko-KR" altLang="en-US" sz="1200"/>
                  <a:t>모두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input</a:t>
                </a:r>
                <a:r>
                  <a:rPr lang="ko-KR" altLang="en-US" sz="1200"/>
                  <a:t>타입으로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select </a:t>
                </a:r>
                <a:r>
                  <a:rPr lang="ko-KR" altLang="en-US" sz="1200"/>
                  <a:t>페이지로의 이동 없이 바로 수정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/</a:t>
                </a:r>
                <a:r>
                  <a:rPr lang="ko-KR" altLang="en-US" sz="1200"/>
                  <a:t>삭제 할 수 있어 간편합니다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67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2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6070" cy="308737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670" cy="36017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070" cy="45974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6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3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예매 페이지 넘어오면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이미 예매되어 있는 좌석은 저렇게 까맣게 되어있습니다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컨트롤러 내부에서 데이터베이스 좌석 테이블에 예매 되어있는 좌석 이름을 가져오고 모두 한 문장으로 붙여서 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자바스크립트에서 꺼내서 잘라준 뒤 반복문을 사용해서 값을 뿌려 주는 것 입니다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 </a:t>
                </a:r>
                <a:r>
                  <a:rPr lang="ko-KR" altLang="en-US" sz="1200"/>
                  <a:t>이게 그 자바스크립트 코드 입니다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이외에도 프론트 단에서 처리하는 코드가 꽤 많지만 대부분 클래스 변경 이벤트이기 때문에 그냥 넘어가겠습니다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18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4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4800" cy="3086100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인원 수를 선택한 후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 </a:t>
                </a:r>
                <a:r>
                  <a:rPr lang="ko-KR" altLang="en-US" sz="1200"/>
                  <a:t>인원 수 만큼 선택이 완료 되면 전체 좌석 이미지를 변경하고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좌석 선택을 더 하지 못하게 하고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그에 따른 금액이 자동으로 표시 되게 하는 코드입니다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19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예매 버튼을 누르게 되면 좌석 테이블과 예매정보 테이블에 데이터가 들어가는데 이 코드가 예매정보 테이블에서 쓰이는 코드입니다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티켓번호를 만드는 것인데 첫번째 자리는 극장번호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관번호를 합친 번호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두번째는 영화 번호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세번째는 상영시각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</a:t>
                </a:r>
                <a:r>
                  <a:rPr lang="ko-KR" altLang="en-US" sz="1200"/>
                  <a:t> 네번째는 상영날짜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마지막 자리는 좌석의 이름에 숫자를 채운 것 입니다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 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이외에도 앞서 받아온 영화 상영정보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극장 정보도 같이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DB</a:t>
                </a:r>
                <a:r>
                  <a:rPr lang="ko-KR" altLang="en-US" sz="1200"/>
                  <a:t>에 넣어줍니다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6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Seat</a:t>
                </a:r>
                <a:r>
                  <a:rPr lang="ko-KR" altLang="en-US" sz="1200"/>
                  <a:t>에서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addFlashAttribute</a:t>
                </a:r>
                <a:r>
                  <a:rPr lang="ko-KR" altLang="en-US" sz="1200"/>
                  <a:t>를 사용해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POST</a:t>
                </a:r>
                <a:r>
                  <a:rPr lang="ko-KR" altLang="en-US" sz="1200"/>
                  <a:t>방식으로 변수인 가격과 인원 수를 넣어서 카카오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API</a:t>
                </a:r>
                <a:r>
                  <a:rPr lang="ko-KR" altLang="en-US" sz="1200"/>
                  <a:t>로 값을 전달했습니다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21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7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결제가 완료되면 세션에 담아둔 인원수와 티켓번호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상영 영화 정보를 꺼내 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그것을 기반으로 데이터를 반복문 등을 사용하여 가공한 후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</a:t>
                </a:r>
                <a:r>
                  <a:rPr lang="ko-KR" altLang="en-US" sz="1200"/>
                  <a:t> 구매내역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 </a:t>
                </a:r>
                <a:r>
                  <a:rPr lang="ko-KR" altLang="en-US" sz="1200"/>
                  <a:t>예매 정보를 출력합니다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그리고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API</a:t>
                </a:r>
                <a:r>
                  <a:rPr lang="ko-KR" altLang="en-US" sz="1200"/>
                  <a:t>에서 받아온 값으로 결제 카드 정보와 승인번호도 출력해줍니다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22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8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7340" cy="3088640"/>
              </a:xfrm>
              <a:prstGeom prst="rect">
                <a:avLst/>
              </a:prstGeom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8305" cy="360235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3705" cy="460375"/>
              </a:xfrm>
              <a:prstGeom prst="rect">
                <a:avLst/>
              </a:prstGeom>
              <a:noFill/>
            </p:spPr>
            <p:txBody>
              <a:bodyPr vert="horz" wrap="square" lIns="76200" tIns="76200" rIns="76200" bIns="7620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34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notesSlides/notesSlide9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1371600" y="1143000"/>
                <a:ext cx="41154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회원 가입 페이지다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Ajax</a:t>
                </a:r>
                <a:r>
                  <a:rPr lang="ko-KR" altLang="en-US" sz="1200"/>
                  <a:t>를 사용하여 아이디와 이메일 중복 검사를 바로 밑에 띄울 수 있게 하였고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,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주소는 카카오 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api</a:t>
                </a:r>
                <a:r>
                  <a:rPr lang="ko-KR" altLang="en-US" sz="1200"/>
                  <a:t>를 이용하여 주소정보 입력에 용이하게 구현하였다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200"/>
                  <a:t>별다른 유효성 검사는 없고 필수 항목 입력 검사만 있다</a:t>
                </a:r>
                <a:r>
                  <a:rPr sz="1600">
                    <a:solidFill>
                      <a:srgbClr val="000000"/>
                    </a:solidFill>
                    <a:latin typeface="Arial" charset="0"/>
                  </a:rPr>
                  <a:t>.</a:t>
                </a:r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defTabSz="50800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ko-KR" altLang="en-US" sz="1200"/>
                  <a:t>50</a:t>
                </a:fld>
                <a:endParaRPr lang="ko-KR" altLang="en-US" sz="1200"/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000000"/>
                </a:solidFill>
                <a:latin typeface="Arial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000000"/>
                </a:solidFill>
                <a:latin typeface="Arial" charset="0"/>
              </a:rPr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셋째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셋째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셋째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600"/>
              <a:t>셋째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C</a:t>
            </a:r>
            <a:r>
              <a:rPr sz="180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2019-12-24</a:t>
            </a: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C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D</a:t>
            </a:r>
            <a:r>
              <a:rPr sz="1800">
                <a:solidFill>
                  <a:schemeClr val="tx1"/>
                </a:solidFill>
                <a:latin typeface="+mn-lt"/>
                <a:ea typeface="맑은 고딕" charset="0"/>
                <a:cs typeface="+mn-cs"/>
              </a:rPr>
              <a:t>‹#›</a:t>
            </a: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D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400" b="0" i="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–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»	</a:t>
            </a: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–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»	</a:t>
            </a: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6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2070" cy="17538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67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670" cy="150114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셋째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1800"/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870" cy="4526280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ko-KR" altLang="en-US" sz="20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870" cy="21971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•	</a:t>
            </a:r>
            <a:r>
              <a:rPr lang="ko-KR" altLang="en-US" sz="18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–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670" cy="56832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670" cy="411607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670" cy="8058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latin typeface="함초롬돋움" charset="0"/>
                <a:ea typeface="함초롬돋움" charset="0"/>
                <a:cs typeface="+mn-cs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5270" cy="14712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9020" cy="32156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670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1070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" eaLnBrk="1" latinLnBrk="1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2400"/>
              <a:t>둘째 수준</a:t>
            </a: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●	</a:t>
            </a:r>
            <a:r>
              <a:rPr lang="ko-KR" altLang="en-US" sz="2000"/>
              <a:t>셋째 수준</a:t>
            </a:r>
          </a:p>
          <a:p>
            <a:pPr marL="0" indent="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-	</a:t>
            </a:r>
            <a:r>
              <a:rPr lang="ko-KR" altLang="en-US" sz="1800"/>
              <a:t>넷째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»	</a:t>
            </a:r>
            <a:r>
              <a:rPr lang="ko-KR" altLang="en-US" sz="18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32019-12-24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4‹#›</a:t>
            </a:r>
            <a:r>
              <a:rPr lang="ko-KR" altLang="en-US"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722630" y="4406900"/>
            <a:ext cx="7773035" cy="136271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722630" y="2907030"/>
            <a:ext cx="7773035" cy="150050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텍스트 스타일을 편집합니다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셋째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넷째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tbl"/>
          </p:nvPr>
        </p:nvSpPr>
        <p:spPr>
          <a:xfrm>
            <a:off x="455930" y="1643380"/>
            <a:ext cx="8230235" cy="452564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표를 추가하려면 아이콘을 클릭하십시오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4648200" y="160020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/>
          </p:nvPr>
        </p:nvSpPr>
        <p:spPr>
          <a:xfrm>
            <a:off x="455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4646930" y="3983990"/>
            <a:ext cx="4039235" cy="21964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마스터 텍스트 스타일을 편집합니다</a:t>
            </a:r>
          </a:p>
          <a:p>
            <a:pPr marL="0" indent="0" defTabSz="508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둘째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•	</a:t>
            </a: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셋째 수준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–	넷째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»	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792605" y="4800600"/>
            <a:ext cx="5487035" cy="567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1792605" y="612775"/>
            <a:ext cx="5487035" cy="4115435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1792605" y="5367655"/>
            <a:ext cx="5487035" cy="8051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스타일을 편집합니다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0" y="2130425"/>
            <a:ext cx="91446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8" name="Rect 0"/>
          <p:cNvSpPr txBox="1">
            <a:spLocks noGrp="1"/>
          </p:cNvSpPr>
          <p:nvPr>
            <p:ph type="body" hasCustomPrompt="1"/>
          </p:nvPr>
        </p:nvSpPr>
        <p:spPr>
          <a:xfrm>
            <a:off x="2143125" y="2214880"/>
            <a:ext cx="4858385" cy="32150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첫째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둘째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넷째 목차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다섯째 목차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6629400" y="274955"/>
            <a:ext cx="2058035" cy="585216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457200" y="274955"/>
            <a:ext cx="6020435" cy="585216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0" indent="0" algn="l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0" indent="0" algn="ctr" defTabSz="9144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0" indent="0" algn="l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3035" cy="147066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371600" y="3886200"/>
            <a:ext cx="6401435" cy="1753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.xml"/><Relationship Id="rId13" Type="http://schemas.openxmlformats.org/officeDocument/2006/relationships/slideLayout" Target="../slideLayouts/slideLayout158.xml"/><Relationship Id="rId3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52.xml"/><Relationship Id="rId12" Type="http://schemas.openxmlformats.org/officeDocument/2006/relationships/slideLayout" Target="../slideLayouts/slideLayout157.xml"/><Relationship Id="rId2" Type="http://schemas.openxmlformats.org/officeDocument/2006/relationships/slideLayout" Target="../slideLayouts/slideLayout147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Relationship Id="rId11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207.xml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25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slideLayout" Target="../slideLayouts/slideLayout249.xml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slideLayout" Target="../slideLayouts/slideLayout248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2" Type="http://schemas.openxmlformats.org/officeDocument/2006/relationships/slideLayout" Target="../slideLayouts/slideLayout251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0.xml"/><Relationship Id="rId13" Type="http://schemas.openxmlformats.org/officeDocument/2006/relationships/slideLayout" Target="../slideLayouts/slideLayout275.xml"/><Relationship Id="rId3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9.xml"/><Relationship Id="rId12" Type="http://schemas.openxmlformats.org/officeDocument/2006/relationships/slideLayout" Target="../slideLayouts/slideLayout274.xml"/><Relationship Id="rId2" Type="http://schemas.openxmlformats.org/officeDocument/2006/relationships/slideLayout" Target="../slideLayouts/slideLayout264.xml"/><Relationship Id="rId1" Type="http://schemas.openxmlformats.org/officeDocument/2006/relationships/slideLayout" Target="../slideLayouts/slideLayout263.xml"/><Relationship Id="rId6" Type="http://schemas.openxmlformats.org/officeDocument/2006/relationships/slideLayout" Target="../slideLayouts/slideLayout268.xml"/><Relationship Id="rId11" Type="http://schemas.openxmlformats.org/officeDocument/2006/relationships/slideLayout" Target="../slideLayouts/slideLayout273.xml"/><Relationship Id="rId5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72.xml"/><Relationship Id="rId4" Type="http://schemas.openxmlformats.org/officeDocument/2006/relationships/slideLayout" Target="../slideLayouts/slideLayout266.xml"/><Relationship Id="rId9" Type="http://schemas.openxmlformats.org/officeDocument/2006/relationships/slideLayout" Target="../slideLayouts/slideLayout271.xml"/><Relationship Id="rId1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13" Type="http://schemas.openxmlformats.org/officeDocument/2006/relationships/slideLayout" Target="../slideLayouts/slideLayout288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slideLayout" Target="../slideLayouts/slideLayout287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theme" Target="../theme/theme24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9.xml"/><Relationship Id="rId13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308.xml"/><Relationship Id="rId12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1" Type="http://schemas.openxmlformats.org/officeDocument/2006/relationships/slideLayout" Target="../slideLayouts/slideLayout312.xml"/><Relationship Id="rId5" Type="http://schemas.openxmlformats.org/officeDocument/2006/relationships/slideLayout" Target="../slideLayouts/slideLayout306.xml"/><Relationship Id="rId10" Type="http://schemas.openxmlformats.org/officeDocument/2006/relationships/slideLayout" Target="../slideLayouts/slideLayout31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21.xml"/><Relationship Id="rId12" Type="http://schemas.openxmlformats.org/officeDocument/2006/relationships/slideLayout" Target="../slideLayouts/slideLayout326.xml"/><Relationship Id="rId2" Type="http://schemas.openxmlformats.org/officeDocument/2006/relationships/slideLayout" Target="../slideLayouts/slideLayout316.xml"/><Relationship Id="rId1" Type="http://schemas.openxmlformats.org/officeDocument/2006/relationships/slideLayout" Target="../slideLayouts/slideLayout315.xml"/><Relationship Id="rId6" Type="http://schemas.openxmlformats.org/officeDocument/2006/relationships/slideLayout" Target="../slideLayouts/slideLayout320.xml"/><Relationship Id="rId11" Type="http://schemas.openxmlformats.org/officeDocument/2006/relationships/slideLayout" Target="../slideLayouts/slideLayout325.xml"/><Relationship Id="rId5" Type="http://schemas.openxmlformats.org/officeDocument/2006/relationships/slideLayout" Target="../slideLayouts/slideLayout319.xml"/><Relationship Id="rId10" Type="http://schemas.openxmlformats.org/officeDocument/2006/relationships/slideLayout" Target="../slideLayouts/slideLayout324.xml"/><Relationship Id="rId4" Type="http://schemas.openxmlformats.org/officeDocument/2006/relationships/slideLayout" Target="../slideLayouts/slideLayout318.xml"/><Relationship Id="rId9" Type="http://schemas.openxmlformats.org/officeDocument/2006/relationships/slideLayout" Target="../slideLayouts/slideLayout323.xml"/><Relationship Id="rId1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13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slideLayout" Target="../slideLayouts/slideLayout339.xml"/><Relationship Id="rId2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Relationship Id="rId1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8.xml"/><Relationship Id="rId13" Type="http://schemas.openxmlformats.org/officeDocument/2006/relationships/slideLayout" Target="../slideLayouts/slideLayout353.xml"/><Relationship Id="rId3" Type="http://schemas.openxmlformats.org/officeDocument/2006/relationships/slideLayout" Target="../slideLayouts/slideLayout343.xml"/><Relationship Id="rId7" Type="http://schemas.openxmlformats.org/officeDocument/2006/relationships/slideLayout" Target="../slideLayouts/slideLayout347.xml"/><Relationship Id="rId12" Type="http://schemas.openxmlformats.org/officeDocument/2006/relationships/slideLayout" Target="../slideLayouts/slideLayout352.xml"/><Relationship Id="rId2" Type="http://schemas.openxmlformats.org/officeDocument/2006/relationships/slideLayout" Target="../slideLayouts/slideLayout342.xml"/><Relationship Id="rId1" Type="http://schemas.openxmlformats.org/officeDocument/2006/relationships/slideLayout" Target="../slideLayouts/slideLayout341.xml"/><Relationship Id="rId6" Type="http://schemas.openxmlformats.org/officeDocument/2006/relationships/slideLayout" Target="../slideLayouts/slideLayout346.xml"/><Relationship Id="rId11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4.xml"/><Relationship Id="rId9" Type="http://schemas.openxmlformats.org/officeDocument/2006/relationships/slideLayout" Target="../slideLayouts/slideLayout349.xml"/><Relationship Id="rId14" Type="http://schemas.openxmlformats.org/officeDocument/2006/relationships/theme" Target="../theme/theme28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1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56.xml"/><Relationship Id="rId7" Type="http://schemas.openxmlformats.org/officeDocument/2006/relationships/slideLayout" Target="../slideLayouts/slideLayout360.xml"/><Relationship Id="rId12" Type="http://schemas.openxmlformats.org/officeDocument/2006/relationships/slideLayout" Target="../slideLayouts/slideLayout365.xml"/><Relationship Id="rId2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54.xml"/><Relationship Id="rId6" Type="http://schemas.openxmlformats.org/officeDocument/2006/relationships/slideLayout" Target="../slideLayouts/slideLayout359.xml"/><Relationship Id="rId11" Type="http://schemas.openxmlformats.org/officeDocument/2006/relationships/slideLayout" Target="../slideLayouts/slideLayout364.xml"/><Relationship Id="rId5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63.xml"/><Relationship Id="rId4" Type="http://schemas.openxmlformats.org/officeDocument/2006/relationships/slideLayout" Target="../slideLayouts/slideLayout357.xml"/><Relationship Id="rId9" Type="http://schemas.openxmlformats.org/officeDocument/2006/relationships/slideLayout" Target="../slideLayouts/slideLayout36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slideLayout" Target="../slideLayouts/slideLayout378.xml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slideLayout" Target="../slideLayouts/slideLayout377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Relationship Id="rId14" Type="http://schemas.openxmlformats.org/officeDocument/2006/relationships/theme" Target="../theme/theme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Hancom Offic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/>
              <a:pPr/>
              <a:t>2019-12-24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lvl1pPr algn="ctr" defTabSz="9144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1" r:id="rId1"/>
    <p:sldLayoutId id="2147484372" r:id="rId2"/>
    <p:sldLayoutId id="2147484373" r:id="rId3"/>
    <p:sldLayoutId id="2147484374" r:id="rId4"/>
    <p:sldLayoutId id="2147484375" r:id="rId5"/>
    <p:sldLayoutId id="2147484376" r:id="rId6"/>
    <p:sldLayoutId id="2147484377" r:id="rId7"/>
    <p:sldLayoutId id="2147484378" r:id="rId8"/>
    <p:sldLayoutId id="2147484379" r:id="rId9"/>
    <p:sldLayoutId id="2147484380" r:id="rId10"/>
    <p:sldLayoutId id="2147484381" r:id="rId11"/>
    <p:sldLayoutId id="2147484382" r:id="rId12"/>
    <p:sldLayoutId id="2147484383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84" r:id="rId1"/>
    <p:sldLayoutId id="2147484385" r:id="rId2"/>
    <p:sldLayoutId id="2147484386" r:id="rId3"/>
    <p:sldLayoutId id="2147484387" r:id="rId4"/>
    <p:sldLayoutId id="2147484388" r:id="rId5"/>
    <p:sldLayoutId id="2147484389" r:id="rId6"/>
    <p:sldLayoutId id="2147484390" r:id="rId7"/>
    <p:sldLayoutId id="2147484391" r:id="rId8"/>
    <p:sldLayoutId id="2147484392" r:id="rId9"/>
    <p:sldLayoutId id="2147484393" r:id="rId10"/>
    <p:sldLayoutId id="2147484394" r:id="rId11"/>
    <p:sldLayoutId id="2147484395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8" r:id="rId1"/>
    <p:sldLayoutId id="2147485219" r:id="rId2"/>
    <p:sldLayoutId id="2147485220" r:id="rId3"/>
    <p:sldLayoutId id="2147485221" r:id="rId4"/>
    <p:sldLayoutId id="2147485222" r:id="rId5"/>
    <p:sldLayoutId id="2147485223" r:id="rId6"/>
    <p:sldLayoutId id="2147485224" r:id="rId7"/>
    <p:sldLayoutId id="2147485225" r:id="rId8"/>
    <p:sldLayoutId id="2147485226" r:id="rId9"/>
    <p:sldLayoutId id="2147485227" r:id="rId10"/>
    <p:sldLayoutId id="2147485228" r:id="rId11"/>
    <p:sldLayoutId id="2147485229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30" r:id="rId1"/>
    <p:sldLayoutId id="2147485231" r:id="rId2"/>
    <p:sldLayoutId id="2147485232" r:id="rId3"/>
    <p:sldLayoutId id="2147485233" r:id="rId4"/>
    <p:sldLayoutId id="2147485234" r:id="rId5"/>
    <p:sldLayoutId id="2147485235" r:id="rId6"/>
    <p:sldLayoutId id="2147485236" r:id="rId7"/>
    <p:sldLayoutId id="2147485237" r:id="rId8"/>
    <p:sldLayoutId id="2147485238" r:id="rId9"/>
    <p:sldLayoutId id="2147485239" r:id="rId10"/>
    <p:sldLayoutId id="2147485240" r:id="rId11"/>
    <p:sldLayoutId id="2147485241" r:id="rId12"/>
    <p:sldLayoutId id="2147485242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43" r:id="rId1"/>
    <p:sldLayoutId id="2147485244" r:id="rId2"/>
    <p:sldLayoutId id="2147485245" r:id="rId3"/>
    <p:sldLayoutId id="2147485246" r:id="rId4"/>
    <p:sldLayoutId id="2147485247" r:id="rId5"/>
    <p:sldLayoutId id="2147485248" r:id="rId6"/>
    <p:sldLayoutId id="2147485249" r:id="rId7"/>
    <p:sldLayoutId id="2147485250" r:id="rId8"/>
    <p:sldLayoutId id="2147485251" r:id="rId9"/>
    <p:sldLayoutId id="2147485252" r:id="rId10"/>
    <p:sldLayoutId id="2147485253" r:id="rId11"/>
    <p:sldLayoutId id="2147485254" r:id="rId12"/>
    <p:sldLayoutId id="2147485255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56" r:id="rId1"/>
    <p:sldLayoutId id="2147485257" r:id="rId2"/>
    <p:sldLayoutId id="2147485258" r:id="rId3"/>
    <p:sldLayoutId id="2147485259" r:id="rId4"/>
    <p:sldLayoutId id="2147485260" r:id="rId5"/>
    <p:sldLayoutId id="2147485261" r:id="rId6"/>
    <p:sldLayoutId id="2147485262" r:id="rId7"/>
    <p:sldLayoutId id="2147485263" r:id="rId8"/>
    <p:sldLayoutId id="2147485264" r:id="rId9"/>
    <p:sldLayoutId id="2147485265" r:id="rId10"/>
    <p:sldLayoutId id="2147485266" r:id="rId11"/>
    <p:sldLayoutId id="2147485267" r:id="rId12"/>
    <p:sldLayoutId id="2147485268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69" r:id="rId1"/>
    <p:sldLayoutId id="2147485270" r:id="rId2"/>
    <p:sldLayoutId id="2147485271" r:id="rId3"/>
    <p:sldLayoutId id="2147485272" r:id="rId4"/>
    <p:sldLayoutId id="2147485273" r:id="rId5"/>
    <p:sldLayoutId id="2147485274" r:id="rId6"/>
    <p:sldLayoutId id="2147485275" r:id="rId7"/>
    <p:sldLayoutId id="2147485276" r:id="rId8"/>
    <p:sldLayoutId id="2147485277" r:id="rId9"/>
    <p:sldLayoutId id="2147485278" r:id="rId10"/>
    <p:sldLayoutId id="2147485279" r:id="rId11"/>
    <p:sldLayoutId id="2147485280" r:id="rId12"/>
    <p:sldLayoutId id="2147485281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82" r:id="rId1"/>
    <p:sldLayoutId id="2147485283" r:id="rId2"/>
    <p:sldLayoutId id="2147485284" r:id="rId3"/>
    <p:sldLayoutId id="2147485285" r:id="rId4"/>
    <p:sldLayoutId id="2147485286" r:id="rId5"/>
    <p:sldLayoutId id="2147485287" r:id="rId6"/>
    <p:sldLayoutId id="2147485288" r:id="rId7"/>
    <p:sldLayoutId id="2147485289" r:id="rId8"/>
    <p:sldLayoutId id="2147485290" r:id="rId9"/>
    <p:sldLayoutId id="2147485291" r:id="rId10"/>
    <p:sldLayoutId id="2147485292" r:id="rId11"/>
    <p:sldLayoutId id="2147485293" r:id="rId12"/>
    <p:sldLayoutId id="2147485294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95" r:id="rId1"/>
    <p:sldLayoutId id="2147485296" r:id="rId2"/>
    <p:sldLayoutId id="2147485297" r:id="rId3"/>
    <p:sldLayoutId id="2147485298" r:id="rId4"/>
    <p:sldLayoutId id="2147485299" r:id="rId5"/>
    <p:sldLayoutId id="2147485300" r:id="rId6"/>
    <p:sldLayoutId id="2147485301" r:id="rId7"/>
    <p:sldLayoutId id="2147485302" r:id="rId8"/>
    <p:sldLayoutId id="2147485303" r:id="rId9"/>
    <p:sldLayoutId id="2147485304" r:id="rId10"/>
    <p:sldLayoutId id="2147485305" r:id="rId11"/>
    <p:sldLayoutId id="2147485306" r:id="rId12"/>
    <p:sldLayoutId id="2147485307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08" r:id="rId1"/>
    <p:sldLayoutId id="2147485309" r:id="rId2"/>
    <p:sldLayoutId id="2147485310" r:id="rId3"/>
    <p:sldLayoutId id="2147485311" r:id="rId4"/>
    <p:sldLayoutId id="2147485312" r:id="rId5"/>
    <p:sldLayoutId id="2147485313" r:id="rId6"/>
    <p:sldLayoutId id="2147485314" r:id="rId7"/>
    <p:sldLayoutId id="2147485315" r:id="rId8"/>
    <p:sldLayoutId id="2147485316" r:id="rId9"/>
    <p:sldLayoutId id="2147485317" r:id="rId10"/>
    <p:sldLayoutId id="2147485318" r:id="rId11"/>
    <p:sldLayoutId id="2147485319" r:id="rId12"/>
    <p:sldLayoutId id="2147485320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21" r:id="rId1"/>
    <p:sldLayoutId id="2147485322" r:id="rId2"/>
    <p:sldLayoutId id="2147485323" r:id="rId3"/>
    <p:sldLayoutId id="2147485324" r:id="rId4"/>
    <p:sldLayoutId id="2147485325" r:id="rId5"/>
    <p:sldLayoutId id="2147485326" r:id="rId6"/>
    <p:sldLayoutId id="2147485327" r:id="rId7"/>
    <p:sldLayoutId id="2147485328" r:id="rId8"/>
    <p:sldLayoutId id="2147485329" r:id="rId9"/>
    <p:sldLayoutId id="2147485330" r:id="rId10"/>
    <p:sldLayoutId id="2147485331" r:id="rId11"/>
    <p:sldLayoutId id="2147485332" r:id="rId12"/>
    <p:sldLayoutId id="2147485333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34" r:id="rId1"/>
    <p:sldLayoutId id="2147485335" r:id="rId2"/>
    <p:sldLayoutId id="2147485336" r:id="rId3"/>
    <p:sldLayoutId id="2147485337" r:id="rId4"/>
    <p:sldLayoutId id="2147485338" r:id="rId5"/>
    <p:sldLayoutId id="2147485339" r:id="rId6"/>
    <p:sldLayoutId id="2147485340" r:id="rId7"/>
    <p:sldLayoutId id="2147485341" r:id="rId8"/>
    <p:sldLayoutId id="2147485342" r:id="rId9"/>
    <p:sldLayoutId id="2147485343" r:id="rId10"/>
    <p:sldLayoutId id="2147485344" r:id="rId11"/>
    <p:sldLayoutId id="2147485345" r:id="rId12"/>
    <p:sldLayoutId id="2147485346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  <p:sldLayoutId id="2147485358" r:id="rId12"/>
    <p:sldLayoutId id="2147485359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60" r:id="rId1"/>
    <p:sldLayoutId id="2147485361" r:id="rId2"/>
    <p:sldLayoutId id="2147485362" r:id="rId3"/>
    <p:sldLayoutId id="2147485363" r:id="rId4"/>
    <p:sldLayoutId id="2147485364" r:id="rId5"/>
    <p:sldLayoutId id="2147485365" r:id="rId6"/>
    <p:sldLayoutId id="2147485366" r:id="rId7"/>
    <p:sldLayoutId id="2147485367" r:id="rId8"/>
    <p:sldLayoutId id="2147485368" r:id="rId9"/>
    <p:sldLayoutId id="2147485369" r:id="rId10"/>
    <p:sldLayoutId id="2147485370" r:id="rId11"/>
    <p:sldLayoutId id="2147485371" r:id="rId12"/>
    <p:sldLayoutId id="2147485372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73" r:id="rId1"/>
    <p:sldLayoutId id="2147485374" r:id="rId2"/>
    <p:sldLayoutId id="2147485375" r:id="rId3"/>
    <p:sldLayoutId id="2147485376" r:id="rId4"/>
    <p:sldLayoutId id="2147485377" r:id="rId5"/>
    <p:sldLayoutId id="2147485378" r:id="rId6"/>
    <p:sldLayoutId id="2147485379" r:id="rId7"/>
    <p:sldLayoutId id="2147485380" r:id="rId8"/>
    <p:sldLayoutId id="2147485381" r:id="rId9"/>
    <p:sldLayoutId id="2147485382" r:id="rId10"/>
    <p:sldLayoutId id="2147485383" r:id="rId11"/>
    <p:sldLayoutId id="2147485384" r:id="rId12"/>
    <p:sldLayoutId id="2147485385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86" r:id="rId1"/>
    <p:sldLayoutId id="2147485387" r:id="rId2"/>
    <p:sldLayoutId id="2147485388" r:id="rId3"/>
    <p:sldLayoutId id="2147485389" r:id="rId4"/>
    <p:sldLayoutId id="2147485390" r:id="rId5"/>
    <p:sldLayoutId id="2147485391" r:id="rId6"/>
    <p:sldLayoutId id="2147485392" r:id="rId7"/>
    <p:sldLayoutId id="2147485393" r:id="rId8"/>
    <p:sldLayoutId id="2147485394" r:id="rId9"/>
    <p:sldLayoutId id="2147485395" r:id="rId10"/>
    <p:sldLayoutId id="2147485396" r:id="rId11"/>
    <p:sldLayoutId id="2147485397" r:id="rId12"/>
    <p:sldLayoutId id="2147485398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399" r:id="rId1"/>
    <p:sldLayoutId id="2147485400" r:id="rId2"/>
    <p:sldLayoutId id="2147485401" r:id="rId3"/>
    <p:sldLayoutId id="2147485402" r:id="rId4"/>
    <p:sldLayoutId id="2147485403" r:id="rId5"/>
    <p:sldLayoutId id="2147485404" r:id="rId6"/>
    <p:sldLayoutId id="2147485405" r:id="rId7"/>
    <p:sldLayoutId id="2147485406" r:id="rId8"/>
    <p:sldLayoutId id="2147485407" r:id="rId9"/>
    <p:sldLayoutId id="2147485408" r:id="rId10"/>
    <p:sldLayoutId id="2147485409" r:id="rId11"/>
    <p:sldLayoutId id="2147485410" r:id="rId12"/>
    <p:sldLayoutId id="2147485411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12" r:id="rId1"/>
    <p:sldLayoutId id="2147485413" r:id="rId2"/>
    <p:sldLayoutId id="2147485414" r:id="rId3"/>
    <p:sldLayoutId id="2147485415" r:id="rId4"/>
    <p:sldLayoutId id="2147485416" r:id="rId5"/>
    <p:sldLayoutId id="2147485417" r:id="rId6"/>
    <p:sldLayoutId id="2147485418" r:id="rId7"/>
    <p:sldLayoutId id="2147485419" r:id="rId8"/>
    <p:sldLayoutId id="2147485420" r:id="rId9"/>
    <p:sldLayoutId id="2147485421" r:id="rId10"/>
    <p:sldLayoutId id="2147485422" r:id="rId11"/>
    <p:sldLayoutId id="2147485423" r:id="rId12"/>
    <p:sldLayoutId id="2147485424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25" r:id="rId1"/>
    <p:sldLayoutId id="2147485426" r:id="rId2"/>
    <p:sldLayoutId id="2147485427" r:id="rId3"/>
    <p:sldLayoutId id="2147485428" r:id="rId4"/>
    <p:sldLayoutId id="2147485429" r:id="rId5"/>
    <p:sldLayoutId id="2147485430" r:id="rId6"/>
    <p:sldLayoutId id="2147485431" r:id="rId7"/>
    <p:sldLayoutId id="2147485432" r:id="rId8"/>
    <p:sldLayoutId id="2147485433" r:id="rId9"/>
    <p:sldLayoutId id="2147485434" r:id="rId10"/>
    <p:sldLayoutId id="2147485435" r:id="rId11"/>
    <p:sldLayoutId id="2147485436" r:id="rId12"/>
    <p:sldLayoutId id="2147485437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38" r:id="rId1"/>
    <p:sldLayoutId id="2147485439" r:id="rId2"/>
    <p:sldLayoutId id="2147485440" r:id="rId3"/>
    <p:sldLayoutId id="2147485441" r:id="rId4"/>
    <p:sldLayoutId id="2147485442" r:id="rId5"/>
    <p:sldLayoutId id="2147485443" r:id="rId6"/>
    <p:sldLayoutId id="2147485444" r:id="rId7"/>
    <p:sldLayoutId id="2147485445" r:id="rId8"/>
    <p:sldLayoutId id="2147485446" r:id="rId9"/>
    <p:sldLayoutId id="2147485447" r:id="rId10"/>
    <p:sldLayoutId id="2147485448" r:id="rId11"/>
    <p:sldLayoutId id="2147485449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870" cy="114427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870" cy="452755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8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450" r:id="rId1"/>
    <p:sldLayoutId id="2147485451" r:id="rId2"/>
    <p:sldLayoutId id="2147485452" r:id="rId3"/>
    <p:sldLayoutId id="2147485453" r:id="rId4"/>
    <p:sldLayoutId id="2147485454" r:id="rId5"/>
    <p:sldLayoutId id="2147485455" r:id="rId6"/>
    <p:sldLayoutId id="2147485456" r:id="rId7"/>
    <p:sldLayoutId id="2147485457" r:id="rId8"/>
    <p:sldLayoutId id="2147485458" r:id="rId9"/>
    <p:sldLayoutId id="2147485459" r:id="rId10"/>
    <p:sldLayoutId id="2147485460" r:id="rId11"/>
    <p:sldLayoutId id="2147485461" r:id="rId12"/>
    <p:sldLayoutId id="2147485462" r:id="rId13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  <p:sldLayoutId id="2147483856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457200" y="274955"/>
            <a:ext cx="82302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/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457200" y="1600200"/>
            <a:ext cx="82302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defTabSz="508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FontTx/>
              <a:buNone/>
            </a:pPr>
            <a:r>
              <a:rPr lang="ko-KR" altLang="en-US" sz="3200"/>
              <a:t>마스터 텍스트 스타일을 편집합니다</a:t>
            </a:r>
          </a:p>
          <a:p>
            <a:pPr marL="742950" indent="-285750" defTabSz="50800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FontTx/>
              <a:buNone/>
            </a:pPr>
            <a:r>
              <a:rPr lang="ko-KR" altLang="en-US" sz="2800"/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2400"/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lang="ko-KR" altLang="en-US" sz="2000"/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457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/>
              <a:t>2019-12-24</a:t>
            </a:fld>
            <a:endParaRPr lang="ko-KR" altLang="en-US" sz="1200"/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6553200" y="6356350"/>
            <a:ext cx="21342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200"/>
              <a:t>‹#›</a:t>
            </a:fld>
            <a:endParaRPr lang="ko-KR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  <p:sldLayoutId id="2147484370" r:id="rId12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1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2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7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8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01.xml"/><Relationship Id="rId4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4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1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9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49.png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/>
          <p:nvPr/>
        </p:nvPicPr>
        <p:blipFill rotWithShape="1">
          <a:blip r:embed="rId2">
            <a:alphaModFix/>
            <a:lum/>
          </a:blip>
          <a:srcRect b="16890"/>
          <a:stretch>
            <a:fillRect/>
          </a:stretch>
        </p:blipFill>
        <p:spPr>
          <a:xfrm>
            <a:off x="0" y="1368425"/>
            <a:ext cx="9144000" cy="3024505"/>
          </a:xfrm>
          <a:prstGeom prst="rect">
            <a:avLst/>
          </a:prstGeom>
        </p:spPr>
      </p:pic>
      <p:sp>
        <p:nvSpPr>
          <p:cNvPr id="9" name="직사각형 8"/>
          <p:cNvSpPr txBox="1">
            <a:spLocks/>
          </p:cNvSpPr>
          <p:nvPr/>
        </p:nvSpPr>
        <p:spPr>
          <a:xfrm>
            <a:off x="431800" y="4680585"/>
            <a:ext cx="7581900" cy="67627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80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charset="0"/>
                <a:ea typeface="나눔스퀘어 Bold" charset="0"/>
              </a:rPr>
              <a:t>영화관 예매 사이트</a:t>
            </a:r>
            <a:endParaRPr lang="ko-KR" altLang="en-US" sz="3800">
              <a:solidFill>
                <a:schemeClr val="tx1">
                  <a:lumMod val="85000"/>
                  <a:lumOff val="1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0" name="직사각형 9"/>
          <p:cNvSpPr txBox="1"/>
          <p:nvPr/>
        </p:nvSpPr>
        <p:spPr>
          <a:xfrm>
            <a:off x="431800" y="5969635"/>
            <a:ext cx="5761355" cy="3689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이가영  |  임윤희  |  조아라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14" name="직사각형 13"/>
          <p:cNvSpPr txBox="1"/>
          <p:nvPr/>
        </p:nvSpPr>
        <p:spPr>
          <a:xfrm>
            <a:off x="431800" y="5544820"/>
            <a:ext cx="5760720" cy="367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2019.11.25 ~ 2019.12.24</a:t>
            </a:r>
          </a:p>
        </p:txBody>
      </p:sp>
      <p:sp>
        <p:nvSpPr>
          <p:cNvPr id="15" name="직사각형 14"/>
          <p:cNvSpPr txBox="1">
            <a:spLocks/>
          </p:cNvSpPr>
          <p:nvPr/>
        </p:nvSpPr>
        <p:spPr>
          <a:xfrm>
            <a:off x="0" y="1326515"/>
            <a:ext cx="9147175" cy="4762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7" name="직사각형 16"/>
          <p:cNvSpPr txBox="1">
            <a:spLocks/>
          </p:cNvSpPr>
          <p:nvPr/>
        </p:nvSpPr>
        <p:spPr>
          <a:xfrm>
            <a:off x="-3175" y="4390390"/>
            <a:ext cx="9147175" cy="4762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235" y="1496695"/>
            <a:ext cx="2787015" cy="493014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31820" y="2541905"/>
            <a:ext cx="5825490" cy="2840355"/>
          </a:xfrm>
          <a:prstGeom prst="rect">
            <a:avLst/>
          </a:prstGeom>
          <a:noFill/>
        </p:spPr>
      </p:pic>
      <p:sp>
        <p:nvSpPr>
          <p:cNvPr id="11" name="직사각형 10"/>
          <p:cNvSpPr txBox="1">
            <a:spLocks/>
          </p:cNvSpPr>
          <p:nvPr/>
        </p:nvSpPr>
        <p:spPr>
          <a:xfrm>
            <a:off x="4445" y="3810"/>
            <a:ext cx="626745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1. 메인 페이지 - 일별 박스오피스 (API)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235" y="1496695"/>
            <a:ext cx="2787015" cy="493014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80235" y="4610100"/>
            <a:ext cx="7035165" cy="204787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42640" y="1608455"/>
            <a:ext cx="5571490" cy="2781935"/>
          </a:xfrm>
          <a:prstGeom prst="rect">
            <a:avLst/>
          </a:prstGeom>
          <a:noFill/>
        </p:spPr>
      </p:pic>
      <p:sp>
        <p:nvSpPr>
          <p:cNvPr id="9" name="직사각형 8"/>
          <p:cNvSpPr txBox="1">
            <a:spLocks/>
          </p:cNvSpPr>
          <p:nvPr/>
        </p:nvSpPr>
        <p:spPr>
          <a:xfrm>
            <a:off x="4445" y="3810"/>
            <a:ext cx="626745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1. 메인 페이지 - 일별 박스오피스 (API)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1" t="21016" r="3367" b="2759"/>
          <a:stretch>
            <a:fillRect/>
          </a:stretch>
        </p:blipFill>
        <p:spPr>
          <a:xfrm>
            <a:off x="300355" y="2270125"/>
            <a:ext cx="552450" cy="375793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28700" y="2819400"/>
            <a:ext cx="7919085" cy="2623185"/>
          </a:xfrm>
          <a:prstGeom prst="rect">
            <a:avLst/>
          </a:prstGeom>
          <a:noFill/>
        </p:spPr>
      </p:pic>
      <p:sp>
        <p:nvSpPr>
          <p:cNvPr id="9" name="직사각형 8"/>
          <p:cNvSpPr txBox="1">
            <a:spLocks/>
          </p:cNvSpPr>
          <p:nvPr/>
        </p:nvSpPr>
        <p:spPr>
          <a:xfrm>
            <a:off x="4445" y="3810"/>
            <a:ext cx="626745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1. 메인 페이지 - 일별 박스오피스 (API)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9" name="직사각형 8"/>
          <p:cNvSpPr txBox="1">
            <a:spLocks/>
          </p:cNvSpPr>
          <p:nvPr/>
        </p:nvSpPr>
        <p:spPr>
          <a:xfrm>
            <a:off x="4445" y="3810"/>
            <a:ext cx="626745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1. 메인 페이지 - 영화 포스터 슬라이더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t="14172" r="10562" b="38333"/>
          <a:stretch>
            <a:fillRect/>
          </a:stretch>
        </p:blipFill>
        <p:spPr>
          <a:xfrm>
            <a:off x="1029335" y="1483995"/>
            <a:ext cx="7261225" cy="244348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2" t="25666" r="50687" b="56827"/>
          <a:stretch>
            <a:fillRect/>
          </a:stretch>
        </p:blipFill>
        <p:spPr>
          <a:xfrm>
            <a:off x="1028700" y="4114800"/>
            <a:ext cx="3369945" cy="11671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575945" y="527685"/>
            <a:ext cx="3276600" cy="6235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영화 예매</a:t>
            </a: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572770" y="1326515"/>
            <a:ext cx="8077835" cy="4826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755650" y="1453515"/>
            <a:ext cx="7633970" cy="3619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9" name="직사각형 8"/>
          <p:cNvSpPr txBox="1">
            <a:spLocks/>
          </p:cNvSpPr>
          <p:nvPr/>
        </p:nvSpPr>
        <p:spPr>
          <a:xfrm>
            <a:off x="533400" y="4617720"/>
            <a:ext cx="223329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예매 정보 선택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0" name="직사각형 9"/>
          <p:cNvSpPr txBox="1">
            <a:spLocks/>
          </p:cNvSpPr>
          <p:nvPr/>
        </p:nvSpPr>
        <p:spPr>
          <a:xfrm>
            <a:off x="3456305" y="4617720"/>
            <a:ext cx="223329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좌석 선택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1" name="직사각형 10"/>
          <p:cNvSpPr txBox="1">
            <a:spLocks/>
          </p:cNvSpPr>
          <p:nvPr/>
        </p:nvSpPr>
        <p:spPr>
          <a:xfrm>
            <a:off x="6321425" y="4614545"/>
            <a:ext cx="223329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결제 : 카카오 페이 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934335" y="4697730"/>
            <a:ext cx="354965" cy="233045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5836285" y="4701540"/>
            <a:ext cx="354330" cy="232410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20" y="2898775"/>
            <a:ext cx="1368425" cy="136842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715" y="2815590"/>
            <a:ext cx="1368425" cy="136842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" y="2841625"/>
            <a:ext cx="1368425" cy="136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10350" r="4270" b="17391"/>
          <a:stretch>
            <a:fillRect/>
          </a:stretch>
        </p:blipFill>
        <p:spPr>
          <a:xfrm>
            <a:off x="419100" y="600075"/>
            <a:ext cx="8411210" cy="371538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5700" cy="603885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626681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① 예매정보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1" t="29619" r="27256" b="29928"/>
          <a:stretch>
            <a:fillRect/>
          </a:stretch>
        </p:blipFill>
        <p:spPr>
          <a:xfrm>
            <a:off x="144145" y="5054600"/>
            <a:ext cx="3382010" cy="1651635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25654" r="53868" b="58201"/>
          <a:stretch>
            <a:fillRect/>
          </a:stretch>
        </p:blipFill>
        <p:spPr>
          <a:xfrm>
            <a:off x="5881370" y="2967355"/>
            <a:ext cx="1312545" cy="551180"/>
          </a:xfrm>
          <a:prstGeom prst="rect">
            <a:avLst/>
          </a:prstGeom>
          <a:noFill/>
          <a:ln w="9525" cap="flat" cmpd="sng">
            <a:noFill/>
            <a:prstDash/>
            <a:round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4" t="18317" r="16666" b="17576"/>
          <a:stretch>
            <a:fillRect/>
          </a:stretch>
        </p:blipFill>
        <p:spPr>
          <a:xfrm>
            <a:off x="4962525" y="4193540"/>
            <a:ext cx="3991610" cy="2524760"/>
          </a:xfrm>
          <a:prstGeom prst="rect">
            <a:avLst/>
          </a:prstGeom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round/>
          </a:ln>
        </p:spPr>
      </p:pic>
      <p:cxnSp>
        <p:nvCxnSpPr>
          <p:cNvPr id="13" name="도형 12"/>
          <p:cNvCxnSpPr/>
          <p:nvPr/>
        </p:nvCxnSpPr>
        <p:spPr>
          <a:xfrm>
            <a:off x="2825115" y="6477000"/>
            <a:ext cx="553085" cy="635"/>
          </a:xfrm>
          <a:prstGeom prst="line">
            <a:avLst/>
          </a:prstGeom>
          <a:ln w="22225" cap="flat" cmpd="sng">
            <a:solidFill>
              <a:srgbClr val="F0463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도형 13"/>
          <p:cNvCxnSpPr/>
          <p:nvPr/>
        </p:nvCxnSpPr>
        <p:spPr>
          <a:xfrm>
            <a:off x="8371205" y="6139180"/>
            <a:ext cx="553085" cy="635"/>
          </a:xfrm>
          <a:prstGeom prst="line">
            <a:avLst/>
          </a:prstGeom>
          <a:ln w="22225" cap="flat" cmpd="sng">
            <a:solidFill>
              <a:srgbClr val="F04639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29607" r="44687" b="26469"/>
          <a:stretch>
            <a:fillRect/>
          </a:stretch>
        </p:blipFill>
        <p:spPr>
          <a:xfrm>
            <a:off x="2592070" y="4190365"/>
            <a:ext cx="2162810" cy="1868170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  <p:sp>
        <p:nvSpPr>
          <p:cNvPr id="25" name="도형 24"/>
          <p:cNvSpPr>
            <a:spLocks/>
          </p:cNvSpPr>
          <p:nvPr/>
        </p:nvSpPr>
        <p:spPr>
          <a:xfrm>
            <a:off x="3913505" y="2301875"/>
            <a:ext cx="405765" cy="270510"/>
          </a:xfrm>
          <a:prstGeom prst="ellipse">
            <a:avLst/>
          </a:prstGeom>
          <a:noFill/>
          <a:ln w="28575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6866255" y="1738630"/>
            <a:ext cx="389890" cy="358140"/>
          </a:xfrm>
          <a:prstGeom prst="ellipse">
            <a:avLst/>
          </a:prstGeom>
          <a:noFill/>
          <a:ln w="28575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5781675" y="2804795"/>
            <a:ext cx="1429385" cy="838835"/>
          </a:xfrm>
          <a:prstGeom prst="ellipse">
            <a:avLst/>
          </a:prstGeom>
          <a:noFill/>
          <a:ln w="28575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721360" y="1167130"/>
            <a:ext cx="1559560" cy="26289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2698115" y="1167130"/>
            <a:ext cx="922655" cy="25527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3959860" y="1183005"/>
            <a:ext cx="1160780" cy="239395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5594985" y="1841500"/>
            <a:ext cx="407035" cy="222885"/>
          </a:xfrm>
          <a:prstGeom prst="rect">
            <a:avLst/>
          </a:prstGeom>
          <a:noFill/>
          <a:ln w="381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5700" cy="603885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626681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① 예매정보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18" t="10350" r="4270" b="56151"/>
          <a:stretch>
            <a:fillRect/>
          </a:stretch>
        </p:blipFill>
        <p:spPr>
          <a:xfrm>
            <a:off x="0" y="695325"/>
            <a:ext cx="2662555" cy="1722755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4" t="15019" r="14930" b="12327"/>
          <a:stretch>
            <a:fillRect/>
          </a:stretch>
        </p:blipFill>
        <p:spPr>
          <a:xfrm>
            <a:off x="2865120" y="705485"/>
            <a:ext cx="6146800" cy="3735070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2853690" y="2128520"/>
            <a:ext cx="6155690" cy="1870075"/>
          </a:xfrm>
          <a:prstGeom prst="rect">
            <a:avLst/>
          </a:prstGeom>
          <a:noFill/>
          <a:ln w="31750" cap="flat" cmpd="sng"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158750" y="1222375"/>
            <a:ext cx="1517015" cy="1040765"/>
          </a:xfrm>
          <a:prstGeom prst="rect">
            <a:avLst/>
          </a:prstGeom>
          <a:noFill/>
          <a:ln w="31750" cap="flat" cmpd="sng">
            <a:solidFill>
              <a:srgbClr val="21446E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681990" y="1492250"/>
            <a:ext cx="407035" cy="199390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1976120" y="1136015"/>
            <a:ext cx="524510" cy="537845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6" t="34478" r="4812" b="36788"/>
          <a:stretch>
            <a:fillRect/>
          </a:stretch>
        </p:blipFill>
        <p:spPr>
          <a:xfrm>
            <a:off x="1702435" y="4787900"/>
            <a:ext cx="7311390" cy="14770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31666" r="47312" b="31333"/>
          <a:stretch>
            <a:fillRect/>
          </a:stretch>
        </p:blipFill>
        <p:spPr>
          <a:xfrm>
            <a:off x="634365" y="2477770"/>
            <a:ext cx="3189605" cy="19037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① 예매정보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1651000" y="1457960"/>
            <a:ext cx="407670" cy="200025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2945130" y="1101725"/>
            <a:ext cx="525145" cy="538480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451985" y="765175"/>
            <a:ext cx="193992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로그인이 되어 있다면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4437380" y="3811270"/>
            <a:ext cx="235902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로그인이 되어 있지 않다면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0" t="27506" r="23687" b="12160"/>
          <a:stretch>
            <a:fillRect/>
          </a:stretch>
        </p:blipFill>
        <p:spPr>
          <a:xfrm>
            <a:off x="4432300" y="1080135"/>
            <a:ext cx="3857625" cy="2495550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618" t="10350" r="4270" b="56151"/>
          <a:stretch>
            <a:fillRect/>
          </a:stretch>
        </p:blipFill>
        <p:spPr>
          <a:xfrm>
            <a:off x="1158240" y="669290"/>
            <a:ext cx="2663190" cy="1723390"/>
          </a:xfrm>
          <a:prstGeom prst="rect">
            <a:avLst/>
          </a:prstGeom>
          <a:noFill/>
        </p:spPr>
      </p:pic>
      <p:sp>
        <p:nvSpPr>
          <p:cNvPr id="31" name="도형 30"/>
          <p:cNvSpPr>
            <a:spLocks/>
          </p:cNvSpPr>
          <p:nvPr/>
        </p:nvSpPr>
        <p:spPr>
          <a:xfrm>
            <a:off x="1239520" y="1205230"/>
            <a:ext cx="1517650" cy="1041400"/>
          </a:xfrm>
          <a:prstGeom prst="rect">
            <a:avLst/>
          </a:prstGeom>
          <a:noFill/>
          <a:ln w="31750" cap="flat" cmpd="sng">
            <a:solidFill>
              <a:srgbClr val="21446E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1831340" y="1475105"/>
            <a:ext cx="407670" cy="200025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>
            <a:off x="3125470" y="1118870"/>
            <a:ext cx="525145" cy="538480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5" t="25839" r="29687" b="27333"/>
          <a:stretch>
            <a:fillRect/>
          </a:stretch>
        </p:blipFill>
        <p:spPr>
          <a:xfrm>
            <a:off x="4440555" y="4132580"/>
            <a:ext cx="3789680" cy="24091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795" y="1066800"/>
            <a:ext cx="4525645" cy="39636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8310" y="3819525"/>
            <a:ext cx="5801995" cy="225996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② 좌석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8435" y="1184275"/>
            <a:ext cx="5934710" cy="3751580"/>
          </a:xfrm>
          <a:prstGeom prst="rect">
            <a:avLst/>
          </a:prstGeom>
          <a:noFill/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1694815" y="1842135"/>
            <a:ext cx="1308735" cy="1063625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4087495" y="2671445"/>
            <a:ext cx="638810" cy="468630"/>
          </a:xfrm>
          <a:prstGeom prst="rect">
            <a:avLst/>
          </a:prstGeom>
          <a:noFill/>
          <a:ln w="190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6054090" y="4153535"/>
            <a:ext cx="866775" cy="431165"/>
          </a:xfrm>
          <a:prstGeom prst="rect">
            <a:avLst/>
          </a:prstGeom>
          <a:noFill/>
          <a:ln w="190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395" y="3563620"/>
            <a:ext cx="4023995" cy="551815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38090" y="4631690"/>
            <a:ext cx="3051175" cy="1390015"/>
          </a:xfrm>
          <a:prstGeom prst="rect">
            <a:avLst/>
          </a:prstGeom>
          <a:noFill/>
        </p:spPr>
      </p:pic>
      <p:cxnSp>
        <p:nvCxnSpPr>
          <p:cNvPr id="32" name="도형 31"/>
          <p:cNvCxnSpPr>
            <a:stCxn id="20" idx="2"/>
          </p:cNvCxnSpPr>
          <p:nvPr/>
        </p:nvCxnSpPr>
        <p:spPr>
          <a:xfrm rot="16200000" flipH="1">
            <a:off x="2019935" y="3234690"/>
            <a:ext cx="658495" cy="635"/>
          </a:xfrm>
          <a:prstGeom prst="bentConnector3">
            <a:avLst/>
          </a:prstGeom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도형 33"/>
          <p:cNvSpPr>
            <a:spLocks/>
          </p:cNvSpPr>
          <p:nvPr/>
        </p:nvSpPr>
        <p:spPr>
          <a:xfrm rot="5400000">
            <a:off x="3326130" y="2253615"/>
            <a:ext cx="95885" cy="2049780"/>
          </a:xfrm>
          <a:prstGeom prst="bentConnector2">
            <a:avLst/>
          </a:prstGeom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6" name="텍스트 상자 35"/>
          <p:cNvSpPr txBox="1">
            <a:spLocks/>
          </p:cNvSpPr>
          <p:nvPr/>
        </p:nvSpPr>
        <p:spPr>
          <a:xfrm>
            <a:off x="338455" y="4058920"/>
            <a:ext cx="2741930" cy="585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인원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수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만큼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좌석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선택이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완료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되면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,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좌석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상태를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바꾸는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코드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37" name="텍스트 상자 36"/>
          <p:cNvSpPr txBox="1">
            <a:spLocks/>
          </p:cNvSpPr>
          <p:nvPr/>
        </p:nvSpPr>
        <p:spPr>
          <a:xfrm>
            <a:off x="3173095" y="4968875"/>
            <a:ext cx="2345514" cy="83099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결제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금액을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표시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해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주고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, 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좌석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수 와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인원이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일치하는지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유효성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검사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38" name="도형 37"/>
          <p:cNvSpPr>
            <a:spLocks/>
          </p:cNvSpPr>
          <p:nvPr/>
        </p:nvSpPr>
        <p:spPr>
          <a:xfrm>
            <a:off x="6029325" y="3525520"/>
            <a:ext cx="962660" cy="551815"/>
          </a:xfrm>
          <a:prstGeom prst="rect">
            <a:avLst/>
          </a:prstGeom>
          <a:noFill/>
          <a:ln w="19050" cap="flat" cmpd="sng">
            <a:solidFill>
              <a:srgbClr val="FFC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7027545" y="3792220"/>
            <a:ext cx="1945640" cy="2774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앞에서</a:t>
            </a:r>
            <a:r>
              <a:rPr sz="12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2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넘어온</a:t>
            </a:r>
            <a:r>
              <a:rPr sz="12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2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정보들</a:t>
            </a:r>
            <a:r>
              <a:rPr sz="12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2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받아서</a:t>
            </a:r>
            <a:r>
              <a:rPr sz="12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2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출력</a:t>
            </a:r>
            <a:endParaRPr lang="ko-KR" altLang="en-US" sz="12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46" name="도형 45"/>
          <p:cNvSpPr>
            <a:spLocks/>
          </p:cNvSpPr>
          <p:nvPr/>
        </p:nvSpPr>
        <p:spPr>
          <a:xfrm>
            <a:off x="6991350" y="3708400"/>
            <a:ext cx="1009650" cy="8445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1" name="도형 50"/>
          <p:cNvSpPr>
            <a:spLocks/>
          </p:cNvSpPr>
          <p:nvPr/>
        </p:nvSpPr>
        <p:spPr>
          <a:xfrm>
            <a:off x="6991350" y="2364105"/>
            <a:ext cx="1109980" cy="219710"/>
          </a:xfrm>
          <a:prstGeom prst="bentConnector2">
            <a:avLst/>
          </a:prstGeom>
          <a:ln w="12700" cap="flat" cmpd="sng">
            <a:solidFill>
              <a:schemeClr val="accent6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52" name="텍스트 상자 51"/>
          <p:cNvSpPr txBox="1">
            <a:spLocks/>
          </p:cNvSpPr>
          <p:nvPr/>
        </p:nvSpPr>
        <p:spPr>
          <a:xfrm>
            <a:off x="7224395" y="2583180"/>
            <a:ext cx="1753235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넘어온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정보를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기반으로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endParaRPr lang="ko-KR" altLang="en-US" sz="14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DB에서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이미지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주소</a:t>
            </a:r>
            <a:r>
              <a:rPr sz="14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4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꺼냄</a:t>
            </a:r>
            <a:endParaRPr lang="ko-KR" altLang="en-US" sz="14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23" name="텍스트 상자 22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② 좌석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2520315" cy="62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목차</a:t>
            </a: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755650" y="1781175"/>
            <a:ext cx="7633335" cy="3613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864235" y="1781175"/>
            <a:ext cx="2232660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1. 개요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9" name="직사각형 8"/>
          <p:cNvSpPr txBox="1">
            <a:spLocks/>
          </p:cNvSpPr>
          <p:nvPr/>
        </p:nvSpPr>
        <p:spPr>
          <a:xfrm>
            <a:off x="3528695" y="1781175"/>
            <a:ext cx="2232660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2. 설계 및 구현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0" name="직사각형 9"/>
          <p:cNvSpPr txBox="1">
            <a:spLocks/>
          </p:cNvSpPr>
          <p:nvPr/>
        </p:nvSpPr>
        <p:spPr>
          <a:xfrm>
            <a:off x="6120765" y="1778000"/>
            <a:ext cx="2232660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3. 시현 및 질문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882650" y="2374265"/>
            <a:ext cx="221297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개발 목표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개발 환경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설계도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ER 다이어그램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업무 분담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3535045" y="2377440"/>
            <a:ext cx="2212340" cy="30003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메인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영화 예매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영화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영화관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스토어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회원관리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 관리자 페이지</a:t>
            </a:r>
            <a:endParaRPr lang="ko-KR" altLang="en-US" sz="18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직사각형 12"/>
          <p:cNvSpPr txBox="1">
            <a:spLocks/>
          </p:cNvSpPr>
          <p:nvPr/>
        </p:nvSpPr>
        <p:spPr>
          <a:xfrm>
            <a:off x="572770" y="1326515"/>
            <a:ext cx="8077200" cy="4762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4565" y="2529205"/>
            <a:ext cx="7216140" cy="322389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205" y="1434465"/>
            <a:ext cx="3550285" cy="39751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996315" y="1434465"/>
            <a:ext cx="327025" cy="397510"/>
          </a:xfrm>
          <a:prstGeom prst="flowChartProcess">
            <a:avLst/>
          </a:prstGeom>
          <a:noFill/>
          <a:ln w="19050" cap="flat" cmpd="sng">
            <a:solidFill>
              <a:srgbClr val="007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1323340" y="1434465"/>
            <a:ext cx="327025" cy="397510"/>
          </a:xfrm>
          <a:prstGeom prst="flowChartProcess">
            <a:avLst/>
          </a:prstGeom>
          <a:noFill/>
          <a:ln w="190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1771015" y="1434465"/>
            <a:ext cx="583565" cy="39751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2497455" y="1434465"/>
            <a:ext cx="583565" cy="397510"/>
          </a:xfrm>
          <a:prstGeom prst="flowChartProcess">
            <a:avLst/>
          </a:prstGeom>
          <a:noFill/>
          <a:ln w="19050" cap="flat" cmpd="sng">
            <a:solidFill>
              <a:schemeClr val="accent5">
                <a:lumMod val="60000"/>
                <a:lumOff val="4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3223260" y="1434465"/>
            <a:ext cx="583565" cy="397510"/>
          </a:xfrm>
          <a:prstGeom prst="flowChartProcess">
            <a:avLst/>
          </a:prstGeom>
          <a:noFill/>
          <a:ln w="1905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3931920" y="1434465"/>
            <a:ext cx="605790" cy="397510"/>
          </a:xfrm>
          <a:prstGeom prst="flowChartProcess">
            <a:avLst/>
          </a:prstGeom>
          <a:noFill/>
          <a:ln w="1905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1005205" y="4930775"/>
            <a:ext cx="5770880" cy="583565"/>
          </a:xfrm>
          <a:prstGeom prst="flowChartProcess">
            <a:avLst/>
          </a:prstGeom>
          <a:noFill/>
          <a:ln w="1905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005205" y="4643755"/>
            <a:ext cx="7054215" cy="179705"/>
          </a:xfrm>
          <a:prstGeom prst="flowChartProcess">
            <a:avLst/>
          </a:prstGeom>
          <a:noFill/>
          <a:ln w="19050" cap="flat" cmpd="sng">
            <a:solidFill>
              <a:srgbClr val="7030A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1005205" y="4401820"/>
            <a:ext cx="6740525" cy="135255"/>
          </a:xfrm>
          <a:prstGeom prst="flowChartProcess">
            <a:avLst/>
          </a:prstGeom>
          <a:noFill/>
          <a:ln w="19050" cap="flat" cmpd="sng">
            <a:solidFill>
              <a:srgbClr val="76C3C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1005205" y="4007485"/>
            <a:ext cx="6095365" cy="147320"/>
          </a:xfrm>
          <a:prstGeom prst="flowChartProcess">
            <a:avLst/>
          </a:prstGeom>
          <a:noFill/>
          <a:ln w="19050" cap="flat" cmpd="sng">
            <a:solidFill>
              <a:srgbClr val="C75252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1005205" y="3711575"/>
            <a:ext cx="5996305" cy="147320"/>
          </a:xfrm>
          <a:prstGeom prst="flowChartProcess">
            <a:avLst/>
          </a:prstGeom>
          <a:noFill/>
          <a:ln w="19050" cap="flat" cmpd="sng">
            <a:solidFill>
              <a:schemeClr val="accent3">
                <a:lumMod val="40000"/>
                <a:lumOff val="60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996315" y="3576955"/>
            <a:ext cx="5996305" cy="127635"/>
          </a:xfrm>
          <a:prstGeom prst="flowChartProcess">
            <a:avLst/>
          </a:prstGeom>
          <a:noFill/>
          <a:ln w="19050" cap="flat" cmpd="sng">
            <a:solidFill>
              <a:srgbClr val="0070C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② 좌석 선택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6725" y="1355725"/>
            <a:ext cx="6771005" cy="462534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6340" y="1550035"/>
            <a:ext cx="3671570" cy="72580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11" name="도형 10"/>
          <p:cNvSpPr>
            <a:spLocks/>
          </p:cNvSpPr>
          <p:nvPr/>
        </p:nvSpPr>
        <p:spPr>
          <a:xfrm>
            <a:off x="1906905" y="3341370"/>
            <a:ext cx="1062990" cy="294005"/>
          </a:xfrm>
          <a:prstGeom prst="flowChartProcess">
            <a:avLst/>
          </a:prstGeom>
          <a:noFill/>
          <a:ln w="19050" cap="flat" cmpd="sng">
            <a:solidFill>
              <a:schemeClr val="accent3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5" name="도형 14"/>
          <p:cNvCxnSpPr>
            <a:stCxn id="8" idx="2"/>
            <a:endCxn id="11" idx="3"/>
          </p:cNvCxnSpPr>
          <p:nvPr/>
        </p:nvCxnSpPr>
        <p:spPr>
          <a:xfrm flipH="1">
            <a:off x="2969260" y="2275205"/>
            <a:ext cx="3873500" cy="1213485"/>
          </a:xfrm>
          <a:prstGeom prst="straightConnector1">
            <a:avLst/>
          </a:prstGeom>
          <a:ln w="12700" cap="flat" cmpd="sng">
            <a:solidFill>
              <a:schemeClr val="accent3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185035" y="2914650"/>
            <a:ext cx="6401435" cy="3505200"/>
            <a:chOff x="2185035" y="2914650"/>
            <a:chExt cx="6401435" cy="35052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185035" y="2914650"/>
              <a:ext cx="6401435" cy="3505200"/>
            </a:xfrm>
            <a:prstGeom prst="rect">
              <a:avLst/>
            </a:prstGeom>
            <a:noFill/>
          </p:spPr>
        </p:pic>
        <p:sp>
          <p:nvSpPr>
            <p:cNvPr id="2" name="도형 1"/>
            <p:cNvSpPr>
              <a:spLocks/>
            </p:cNvSpPr>
            <p:nvPr/>
          </p:nvSpPr>
          <p:spPr>
            <a:xfrm>
              <a:off x="4057015" y="3488055"/>
              <a:ext cx="2214880" cy="12255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함초롬돋움" charset="0"/>
                <a:ea typeface="함초롬돋움" charset="0"/>
              </a:endParaRPr>
            </a:p>
          </p:txBody>
        </p:sp>
      </p:grpSp>
      <p:sp>
        <p:nvSpPr>
          <p:cNvPr id="12" name="텍스트 상자 11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③ 결제 : 카카오페이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4485" y="1086485"/>
            <a:ext cx="6734810" cy="241554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0" r="18207"/>
          <a:stretch>
            <a:fillRect/>
          </a:stretch>
        </p:blipFill>
        <p:spPr>
          <a:xfrm>
            <a:off x="5085080" y="1993900"/>
            <a:ext cx="3465830" cy="4168775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735" y="3434715"/>
            <a:ext cx="4585970" cy="53213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2" b="15940"/>
          <a:stretch>
            <a:fillRect/>
          </a:stretch>
        </p:blipFill>
        <p:spPr>
          <a:xfrm>
            <a:off x="324485" y="4704715"/>
            <a:ext cx="5030470" cy="320675"/>
          </a:xfrm>
          <a:prstGeom prst="rect">
            <a:avLst/>
          </a:prstGeom>
          <a:noFill/>
          <a:ln w="0" cap="flat" cmpd="sng">
            <a:solidFill>
              <a:schemeClr val="accent6">
                <a:alpha val="100000"/>
              </a:schemeClr>
            </a:solidFill>
            <a:prstDash val="solid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5280" y="5621020"/>
            <a:ext cx="4420870" cy="320675"/>
          </a:xfrm>
          <a:prstGeom prst="rect">
            <a:avLst/>
          </a:prstGeom>
          <a:noFill/>
          <a:ln w="0" cap="flat" cmpd="sng">
            <a:solidFill>
              <a:srgbClr val="002060">
                <a:alpha val="100000"/>
              </a:srgbClr>
            </a:solidFill>
            <a:prstDash val="solid"/>
          </a:ln>
        </p:spPr>
      </p:pic>
      <p:sp>
        <p:nvSpPr>
          <p:cNvPr id="20" name="도형 19"/>
          <p:cNvSpPr>
            <a:spLocks/>
          </p:cNvSpPr>
          <p:nvPr/>
        </p:nvSpPr>
        <p:spPr>
          <a:xfrm>
            <a:off x="5436870" y="3295015"/>
            <a:ext cx="2743835" cy="101346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5499735" y="4813935"/>
            <a:ext cx="655320" cy="669290"/>
          </a:xfrm>
          <a:prstGeom prst="flowChartProcess">
            <a:avLst/>
          </a:prstGeom>
          <a:noFill/>
          <a:ln w="19050" cap="flat" cmpd="sng">
            <a:solidFill>
              <a:schemeClr val="accent6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6910070" y="4813935"/>
            <a:ext cx="733425" cy="669290"/>
          </a:xfrm>
          <a:prstGeom prst="flowChartProcess">
            <a:avLst/>
          </a:prstGeom>
          <a:noFill/>
          <a:ln w="19050" cap="flat" cmpd="sng">
            <a:solidFill>
              <a:srgbClr val="00206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 rot="10800000" flipV="1">
            <a:off x="2839720" y="3801745"/>
            <a:ext cx="2598420" cy="165100"/>
          </a:xfrm>
          <a:prstGeom prst="bentConnector4">
            <a:avLst>
              <a:gd name="adj1" fmla="val 5868"/>
              <a:gd name="adj2" fmla="val 256501"/>
            </a:avLst>
          </a:prstGeom>
          <a:ln w="12700" cap="flat" cmpd="sng">
            <a:solidFill>
              <a:schemeClr val="accent2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445" y="3810"/>
            <a:ext cx="6267450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2. 영화 예매 - ③ 결제 : 카카오페이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158731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575945" y="527685"/>
            <a:ext cx="3276600" cy="6235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3. 영화 페이지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72770" y="1326515"/>
            <a:ext cx="8078470" cy="4889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38735" y="6057265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 상세정보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7" name="텍스트 상자 16"/>
          <p:cNvSpPr txBox="1">
            <a:spLocks/>
          </p:cNvSpPr>
          <p:nvPr/>
        </p:nvSpPr>
        <p:spPr>
          <a:xfrm>
            <a:off x="2331085" y="6054090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선택한 영화 예매 연동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8" name="그림 17" descr="C:/Users/sist/AppData/Roaming/PolarisOffice/ETemp/5104_15691288/fImage65122163193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2760" y="4418965"/>
            <a:ext cx="1369060" cy="1369060"/>
          </a:xfrm>
          <a:prstGeom prst="rect">
            <a:avLst/>
          </a:prstGeom>
          <a:noFill/>
        </p:spPr>
      </p:pic>
      <p:pic>
        <p:nvPicPr>
          <p:cNvPr id="19" name="그림 18" descr="C:/Users/sist/AppData/Roaming/PolarisOffice/ETemp/5104_15691288/fImage87682164767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8125" y="4380865"/>
            <a:ext cx="1369060" cy="1369060"/>
          </a:xfrm>
          <a:prstGeom prst="rect">
            <a:avLst/>
          </a:prstGeom>
          <a:noFill/>
        </p:spPr>
      </p:pic>
      <p:sp>
        <p:nvSpPr>
          <p:cNvPr id="21" name="텍스트 상자 20"/>
          <p:cNvSpPr txBox="1">
            <a:spLocks/>
          </p:cNvSpPr>
          <p:nvPr/>
        </p:nvSpPr>
        <p:spPr>
          <a:xfrm>
            <a:off x="4617720" y="6059805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 찜하기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22" name="그림 21" descr="C:/Users/sist/AppData/Roaming/PolarisOffice/ETemp/5104_15691288/fImage7971216642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53965" y="4438015"/>
            <a:ext cx="1369060" cy="1369060"/>
          </a:xfrm>
          <a:prstGeom prst="rect">
            <a:avLst/>
          </a:prstGeom>
          <a:noFill/>
        </p:spPr>
      </p:pic>
      <p:pic>
        <p:nvPicPr>
          <p:cNvPr id="23" name="그림 22" descr="C:/Users/sist/AppData/Roaming/PolarisOffice/ETemp/5104_15691288/fImage1009621677867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10120" y="4386580"/>
            <a:ext cx="1369060" cy="1369060"/>
          </a:xfrm>
          <a:prstGeom prst="rect">
            <a:avLst/>
          </a:prstGeom>
          <a:noFill/>
        </p:spPr>
      </p:pic>
      <p:sp>
        <p:nvSpPr>
          <p:cNvPr id="25" name="텍스트 상자 24"/>
          <p:cNvSpPr txBox="1">
            <a:spLocks/>
          </p:cNvSpPr>
          <p:nvPr/>
        </p:nvSpPr>
        <p:spPr>
          <a:xfrm>
            <a:off x="3458845" y="3296920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예매율순 영화리스트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26" name="그림 25" descr="C:/Users/sist/AppData/Roaming/PolarisOffice/ETemp/5104_15691288/fImage939321691504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4615" y="1630045"/>
            <a:ext cx="1369060" cy="1369060"/>
          </a:xfrm>
          <a:prstGeom prst="rect">
            <a:avLst/>
          </a:prstGeom>
          <a:noFill/>
        </p:spPr>
      </p:pic>
      <p:sp>
        <p:nvSpPr>
          <p:cNvPr id="27" name="텍스트 상자 26"/>
          <p:cNvSpPr txBox="1">
            <a:spLocks/>
          </p:cNvSpPr>
          <p:nvPr/>
        </p:nvSpPr>
        <p:spPr>
          <a:xfrm>
            <a:off x="6902450" y="6059805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 별점주기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626745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3. 영화 페이지 - 영화 리스트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5700" cy="60388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541" r="9625"/>
          <a:stretch>
            <a:fillRect/>
          </a:stretch>
        </p:blipFill>
        <p:spPr>
          <a:xfrm>
            <a:off x="874395" y="1759585"/>
            <a:ext cx="7482840" cy="514223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7" t="19172" r="18437" b="56160"/>
          <a:stretch>
            <a:fillRect/>
          </a:stretch>
        </p:blipFill>
        <p:spPr>
          <a:xfrm>
            <a:off x="874395" y="523240"/>
            <a:ext cx="4629785" cy="1269365"/>
          </a:xfrm>
          <a:prstGeom prst="rect">
            <a:avLst/>
          </a:prstGeom>
          <a:noFill/>
        </p:spPr>
      </p:pic>
      <p:sp>
        <p:nvSpPr>
          <p:cNvPr id="10" name="도형 9"/>
          <p:cNvSpPr>
            <a:spLocks/>
          </p:cNvSpPr>
          <p:nvPr/>
        </p:nvSpPr>
        <p:spPr>
          <a:xfrm>
            <a:off x="1055370" y="3952240"/>
            <a:ext cx="599440" cy="266065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5" t="65172" r="31847" b="22827"/>
          <a:stretch>
            <a:fillRect/>
          </a:stretch>
        </p:blipFill>
        <p:spPr>
          <a:xfrm>
            <a:off x="1800225" y="2940685"/>
            <a:ext cx="5100955" cy="617855"/>
          </a:xfrm>
          <a:prstGeom prst="rect">
            <a:avLst/>
          </a:prstGeom>
          <a:noFill/>
          <a:ln w="38100" cap="flat" cmpd="sng">
            <a:solidFill>
              <a:srgbClr val="E42313">
                <a:alpha val="100000"/>
              </a:srgbClr>
            </a:solidFill>
            <a:prstDash val="solid"/>
            <a:round/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55839" r="30152" b="32000"/>
          <a:stretch>
            <a:fillRect/>
          </a:stretch>
        </p:blipFill>
        <p:spPr>
          <a:xfrm>
            <a:off x="1799590" y="3592195"/>
            <a:ext cx="5101590" cy="626110"/>
          </a:xfrm>
          <a:prstGeom prst="rect">
            <a:avLst/>
          </a:prstGeom>
          <a:noFill/>
          <a:ln w="38100" cap="flat" cmpd="sng">
            <a:solidFill>
              <a:srgbClr val="E42313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4445" y="3810"/>
            <a:ext cx="626872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3. 영화 페이지 - 찜하기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70" t="9216" r="33583" b="74378"/>
          <a:stretch>
            <a:fillRect/>
          </a:stretch>
        </p:blipFill>
        <p:spPr>
          <a:xfrm>
            <a:off x="1704975" y="3372485"/>
            <a:ext cx="2188210" cy="61531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0" t="21839" r="77687" b="22827"/>
          <a:stretch>
            <a:fillRect/>
          </a:stretch>
        </p:blipFill>
        <p:spPr>
          <a:xfrm>
            <a:off x="1448435" y="4089400"/>
            <a:ext cx="1636395" cy="2773045"/>
          </a:xfrm>
          <a:prstGeom prst="rect">
            <a:avLst/>
          </a:prstGeom>
          <a:noFill/>
        </p:spPr>
      </p:pic>
      <p:sp>
        <p:nvSpPr>
          <p:cNvPr id="11" name="도형 10"/>
          <p:cNvSpPr>
            <a:spLocks/>
          </p:cNvSpPr>
          <p:nvPr/>
        </p:nvSpPr>
        <p:spPr>
          <a:xfrm rot="5400000">
            <a:off x="1398270" y="3584575"/>
            <a:ext cx="290830" cy="189230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37" t="30839" r="77597" b="13666"/>
          <a:stretch>
            <a:fillRect/>
          </a:stretch>
        </p:blipFill>
        <p:spPr>
          <a:xfrm>
            <a:off x="1423035" y="522605"/>
            <a:ext cx="1639570" cy="2773045"/>
          </a:xfrm>
          <a:prstGeom prst="rect">
            <a:avLst/>
          </a:prstGeom>
          <a:noFill/>
        </p:spPr>
      </p:pic>
      <p:sp>
        <p:nvSpPr>
          <p:cNvPr id="13" name="도형 12"/>
          <p:cNvSpPr>
            <a:spLocks/>
          </p:cNvSpPr>
          <p:nvPr/>
        </p:nvSpPr>
        <p:spPr>
          <a:xfrm>
            <a:off x="2538730" y="625475"/>
            <a:ext cx="394335" cy="36195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62" t="18172" r="49840" b="12493"/>
          <a:stretch>
            <a:fillRect/>
          </a:stretch>
        </p:blipFill>
        <p:spPr>
          <a:xfrm>
            <a:off x="4723130" y="2160905"/>
            <a:ext cx="3439160" cy="3567430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500" t="59333" r="38312" b="28493"/>
          <a:stretch>
            <a:fillRect/>
          </a:stretch>
        </p:blipFill>
        <p:spPr>
          <a:xfrm>
            <a:off x="4235450" y="1234440"/>
            <a:ext cx="4407535" cy="627380"/>
          </a:xfrm>
          <a:prstGeom prst="rect">
            <a:avLst/>
          </a:prstGeom>
          <a:noFill/>
        </p:spPr>
      </p:pic>
      <p:sp>
        <p:nvSpPr>
          <p:cNvPr id="16" name="도형 15"/>
          <p:cNvSpPr>
            <a:spLocks/>
          </p:cNvSpPr>
          <p:nvPr/>
        </p:nvSpPr>
        <p:spPr>
          <a:xfrm>
            <a:off x="2585085" y="4186555"/>
            <a:ext cx="394335" cy="36195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61255" y="5572125"/>
            <a:ext cx="3681730" cy="911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상자 5"/>
          <p:cNvSpPr txBox="1">
            <a:spLocks/>
          </p:cNvSpPr>
          <p:nvPr/>
        </p:nvSpPr>
        <p:spPr>
          <a:xfrm>
            <a:off x="4445" y="3810"/>
            <a:ext cx="626872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3. 영화 페이지 - 별점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970" cy="60515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50" t="28000" r="28090" b="38666"/>
          <a:stretch>
            <a:fillRect/>
          </a:stretch>
        </p:blipFill>
        <p:spPr>
          <a:xfrm>
            <a:off x="3575050" y="883285"/>
            <a:ext cx="5410835" cy="171577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70" t="9216" r="33583" b="74378"/>
          <a:stretch>
            <a:fillRect/>
          </a:stretch>
        </p:blipFill>
        <p:spPr>
          <a:xfrm>
            <a:off x="1704975" y="3372485"/>
            <a:ext cx="2188210" cy="615315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0" t="21839" r="77687" b="22827"/>
          <a:stretch>
            <a:fillRect/>
          </a:stretch>
        </p:blipFill>
        <p:spPr>
          <a:xfrm>
            <a:off x="1448435" y="4089400"/>
            <a:ext cx="1636395" cy="2773045"/>
          </a:xfrm>
          <a:prstGeom prst="rect">
            <a:avLst/>
          </a:prstGeom>
          <a:noFill/>
        </p:spPr>
      </p:pic>
      <p:sp>
        <p:nvSpPr>
          <p:cNvPr id="19" name="도형 18"/>
          <p:cNvSpPr>
            <a:spLocks/>
          </p:cNvSpPr>
          <p:nvPr/>
        </p:nvSpPr>
        <p:spPr>
          <a:xfrm rot="5400000">
            <a:off x="1398270" y="3584575"/>
            <a:ext cx="290830" cy="189230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37" t="30839" r="77597" b="13666"/>
          <a:stretch>
            <a:fillRect/>
          </a:stretch>
        </p:blipFill>
        <p:spPr>
          <a:xfrm>
            <a:off x="1423035" y="522605"/>
            <a:ext cx="1639570" cy="2773045"/>
          </a:xfrm>
          <a:prstGeom prst="rect">
            <a:avLst/>
          </a:prstGeom>
          <a:noFill/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1621155" y="2708910"/>
            <a:ext cx="1149350" cy="224790"/>
          </a:xfrm>
          <a:prstGeom prst="rect">
            <a:avLst/>
          </a:prstGeom>
          <a:noFill/>
          <a:ln w="38100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649730" y="6278245"/>
            <a:ext cx="1149350" cy="224790"/>
          </a:xfrm>
          <a:prstGeom prst="rect">
            <a:avLst/>
          </a:prstGeom>
          <a:noFill/>
          <a:ln w="38100" cap="flat" cmpd="sng">
            <a:solidFill>
              <a:srgbClr val="FFFF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65" t="17333" r="57625" b="10160"/>
          <a:stretch>
            <a:fillRect/>
          </a:stretch>
        </p:blipFill>
        <p:spPr>
          <a:xfrm>
            <a:off x="4029075" y="2820670"/>
            <a:ext cx="2736215" cy="373062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9605" y="4835525"/>
            <a:ext cx="3145790" cy="17157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2" t="22000" r="24062" b="23493"/>
          <a:stretch>
            <a:fillRect/>
          </a:stretch>
        </p:blipFill>
        <p:spPr>
          <a:xfrm>
            <a:off x="137795" y="626110"/>
            <a:ext cx="1620520" cy="2804160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626681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3. 영화 페이지 - 선택된 영화 예매하기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5700" cy="60388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569" t="59115" r="24305" b="28532"/>
          <a:stretch>
            <a:fillRect/>
          </a:stretch>
        </p:blipFill>
        <p:spPr>
          <a:xfrm>
            <a:off x="4203065" y="943610"/>
            <a:ext cx="4859020" cy="63627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979" t="40568" r="4277" b="50142"/>
          <a:stretch>
            <a:fillRect/>
          </a:stretch>
        </p:blipFill>
        <p:spPr>
          <a:xfrm>
            <a:off x="4202430" y="2449195"/>
            <a:ext cx="4732655" cy="478155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4203065" y="601980"/>
            <a:ext cx="1403985" cy="3403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영화 페이지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201160" y="2117090"/>
            <a:ext cx="1572895" cy="3409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영화 예매 페이지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 rot="5400000">
            <a:off x="4724400" y="1778000"/>
            <a:ext cx="354965" cy="233045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888" t="17885" r="41201" b="12747"/>
          <a:stretch>
            <a:fillRect/>
          </a:stretch>
        </p:blipFill>
        <p:spPr>
          <a:xfrm>
            <a:off x="4203700" y="3054985"/>
            <a:ext cx="3101975" cy="356743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1855470" y="1635125"/>
            <a:ext cx="354965" cy="233045"/>
          </a:xfrm>
          <a:prstGeom prst="rightArrow">
            <a:avLst/>
          </a:prstGeom>
          <a:solidFill>
            <a:srgbClr val="80808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920750" y="3131820"/>
            <a:ext cx="443230" cy="186690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08610" y="3120390"/>
            <a:ext cx="480695" cy="189230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34" t="26506" r="29402" b="19333"/>
          <a:stretch>
            <a:fillRect/>
          </a:stretch>
        </p:blipFill>
        <p:spPr>
          <a:xfrm>
            <a:off x="137160" y="3832225"/>
            <a:ext cx="3755390" cy="2786380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8839" r="70187" b="17666"/>
          <a:stretch>
            <a:fillRect/>
          </a:stretch>
        </p:blipFill>
        <p:spPr>
          <a:xfrm>
            <a:off x="2331720" y="626110"/>
            <a:ext cx="1629410" cy="2915285"/>
          </a:xfrm>
          <a:prstGeom prst="rect">
            <a:avLst/>
          </a:prstGeom>
          <a:noFill/>
          <a:ln w="38100" cap="flat" cmpd="sng">
            <a:solidFill>
              <a:schemeClr val="accent2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275965" cy="62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4</a:t>
            </a: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. 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영화관 페이지</a:t>
            </a: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572770" y="1326515"/>
            <a:ext cx="8077835" cy="4826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3472815" y="3322320"/>
            <a:ext cx="2211070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영화관 리스트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1280" y="1722755"/>
            <a:ext cx="1355090" cy="1368425"/>
          </a:xfrm>
          <a:prstGeom prst="rect">
            <a:avLst/>
          </a:prstGeom>
          <a:noFill/>
        </p:spPr>
      </p:pic>
      <p:sp>
        <p:nvSpPr>
          <p:cNvPr id="11" name="직사각형 10"/>
          <p:cNvSpPr txBox="1">
            <a:spLocks/>
          </p:cNvSpPr>
          <p:nvPr/>
        </p:nvSpPr>
        <p:spPr>
          <a:xfrm>
            <a:off x="6321425" y="6006465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영화관 상영정보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6715" y="4389755"/>
            <a:ext cx="1368425" cy="1368425"/>
          </a:xfrm>
          <a:prstGeom prst="rect">
            <a:avLst/>
          </a:prstGeom>
          <a:noFill/>
        </p:spPr>
      </p:pic>
      <p:sp>
        <p:nvSpPr>
          <p:cNvPr id="14" name="직사각형 13"/>
          <p:cNvSpPr txBox="1">
            <a:spLocks/>
          </p:cNvSpPr>
          <p:nvPr/>
        </p:nvSpPr>
        <p:spPr>
          <a:xfrm>
            <a:off x="3470275" y="6006465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영화관 지도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3820" y="4410710"/>
            <a:ext cx="1368425" cy="1368425"/>
          </a:xfrm>
          <a:prstGeom prst="rect">
            <a:avLst/>
          </a:prstGeom>
          <a:noFill/>
        </p:spPr>
      </p:pic>
      <p:sp>
        <p:nvSpPr>
          <p:cNvPr id="18" name="직사각형 17"/>
          <p:cNvSpPr txBox="1">
            <a:spLocks/>
          </p:cNvSpPr>
          <p:nvPr/>
        </p:nvSpPr>
        <p:spPr>
          <a:xfrm>
            <a:off x="617220" y="6015990"/>
            <a:ext cx="2233930" cy="36957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영화관 상세정보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735" y="4364355"/>
            <a:ext cx="1368425" cy="136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3465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4. 영화관 페이지 - 영화관 지도 (카카오 지도 API) 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5700" cy="603885"/>
          </a:xfrm>
          <a:prstGeom prst="rect">
            <a:avLst/>
          </a:prstGeom>
          <a:noFill/>
        </p:spPr>
      </p:pic>
      <p:grpSp>
        <p:nvGrpSpPr>
          <p:cNvPr id="12" name="그룹 11"/>
          <p:cNvGrpSpPr/>
          <p:nvPr/>
        </p:nvGrpSpPr>
        <p:grpSpPr>
          <a:xfrm>
            <a:off x="2797810" y="666750"/>
            <a:ext cx="6251575" cy="5396865"/>
            <a:chOff x="2797810" y="666750"/>
            <a:chExt cx="6251575" cy="539686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29" t="19552" r="24256"/>
            <a:stretch>
              <a:fillRect/>
            </a:stretch>
          </p:blipFill>
          <p:spPr>
            <a:xfrm>
              <a:off x="2830195" y="666750"/>
              <a:ext cx="6219825" cy="4136390"/>
            </a:xfrm>
            <a:prstGeom prst="rect">
              <a:avLst/>
            </a:prstGeom>
            <a:noFill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750" t="25154" r="22916" b="14047"/>
            <a:stretch>
              <a:fillRect/>
            </a:stretch>
          </p:blipFill>
          <p:spPr>
            <a:xfrm>
              <a:off x="2797810" y="2938780"/>
              <a:ext cx="6249670" cy="3125470"/>
            </a:xfrm>
            <a:prstGeom prst="rect">
              <a:avLst/>
            </a:prstGeom>
            <a:noFill/>
          </p:spPr>
        </p:pic>
      </p:grpSp>
      <p:sp>
        <p:nvSpPr>
          <p:cNvPr id="13" name="도형 12"/>
          <p:cNvSpPr>
            <a:spLocks/>
          </p:cNvSpPr>
          <p:nvPr/>
        </p:nvSpPr>
        <p:spPr>
          <a:xfrm>
            <a:off x="7599045" y="4426585"/>
            <a:ext cx="443230" cy="186690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3084195" y="1894840"/>
            <a:ext cx="443230" cy="158115"/>
          </a:xfrm>
          <a:prstGeom prst="rect">
            <a:avLst/>
          </a:prstGeom>
          <a:noFill/>
          <a:ln w="38100" cap="flat" cmpd="sng">
            <a:solidFill>
              <a:schemeClr val="accent4">
                <a:lumMod val="60000"/>
                <a:lumOff val="4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4455795" y="3563620"/>
            <a:ext cx="396875" cy="208915"/>
          </a:xfrm>
          <a:prstGeom prst="rect">
            <a:avLst/>
          </a:prstGeom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3087370" y="1740535"/>
            <a:ext cx="359410" cy="157480"/>
          </a:xfrm>
          <a:prstGeom prst="rect">
            <a:avLst/>
          </a:prstGeom>
          <a:noFill/>
          <a:ln w="38100" cap="flat" cmpd="sng">
            <a:solidFill>
              <a:srgbClr val="FC66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18666" r="49375" b="41493"/>
          <a:stretch>
            <a:fillRect/>
          </a:stretch>
        </p:blipFill>
        <p:spPr>
          <a:xfrm>
            <a:off x="8255" y="668655"/>
            <a:ext cx="2787015" cy="1637665"/>
          </a:xfrm>
          <a:prstGeom prst="rect">
            <a:avLst/>
          </a:prstGeom>
          <a:noFill/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7" t="19172" r="13375" b="41333"/>
          <a:stretch>
            <a:fillRect/>
          </a:stretch>
        </p:blipFill>
        <p:spPr>
          <a:xfrm>
            <a:off x="-16510" y="2349500"/>
            <a:ext cx="2829560" cy="1809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275965" cy="62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개발 목표</a:t>
            </a: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572770" y="1326515"/>
            <a:ext cx="8077200" cy="4762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9310" y="990600"/>
            <a:ext cx="4878070" cy="4878070"/>
          </a:xfrm>
          <a:prstGeom prst="rect">
            <a:avLst/>
          </a:prstGeom>
          <a:noFill/>
        </p:spPr>
      </p:pic>
      <p:sp>
        <p:nvSpPr>
          <p:cNvPr id="10" name="텍스트 상자 9"/>
          <p:cNvSpPr txBox="1">
            <a:spLocks/>
          </p:cNvSpPr>
          <p:nvPr/>
        </p:nvSpPr>
        <p:spPr>
          <a:xfrm>
            <a:off x="1423035" y="5358130"/>
            <a:ext cx="62242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rgbClr val="4D4D4D"/>
                </a:solidFill>
                <a:latin typeface="나눔스퀘어 ExtraBold" charset="0"/>
                <a:ea typeface="나눔스퀘어 ExtraBold" charset="0"/>
              </a:rPr>
              <a:t>직관적이고 간편한 온라인 영화 예매 사이트 </a:t>
            </a:r>
            <a:endParaRPr lang="ko-KR" altLang="en-US" sz="1800">
              <a:solidFill>
                <a:srgbClr val="4D4D4D"/>
              </a:solidFill>
              <a:latin typeface="나눔스퀘어 ExtraBold" charset="0"/>
              <a:ea typeface="나눔스퀘어 ExtraBold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10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4. 영화관 페이지 - 영화관 정보, 상영시간 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5" t="29657" r="64453" b="23995"/>
          <a:stretch>
            <a:fillRect/>
          </a:stretch>
        </p:blipFill>
        <p:spPr>
          <a:xfrm>
            <a:off x="7252970" y="3257550"/>
            <a:ext cx="1611630" cy="286385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0" t="65333" r="16937" b="16160"/>
          <a:stretch>
            <a:fillRect/>
          </a:stretch>
        </p:blipFill>
        <p:spPr>
          <a:xfrm>
            <a:off x="403225" y="882650"/>
            <a:ext cx="6430010" cy="95250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2" t="10345" r="16465" b="9827"/>
          <a:stretch>
            <a:fillRect/>
          </a:stretch>
        </p:blipFill>
        <p:spPr>
          <a:xfrm>
            <a:off x="403225" y="2015490"/>
            <a:ext cx="6361430" cy="410654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75" t="78172" r="41777" b="13000"/>
          <a:stretch>
            <a:fillRect/>
          </a:stretch>
        </p:blipFill>
        <p:spPr>
          <a:xfrm>
            <a:off x="1791335" y="4329430"/>
            <a:ext cx="3507105" cy="4546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575945" y="527685"/>
            <a:ext cx="3276600" cy="6235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572770" y="1326515"/>
            <a:ext cx="8078470" cy="4889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1418590" y="4758055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스토어 페이지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5360035" y="4758055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장바구니 페이지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2145" y="3030855"/>
            <a:ext cx="1491615" cy="149161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37995" y="3030855"/>
            <a:ext cx="1594485" cy="1594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3780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3488751938702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205" y="1869440"/>
            <a:ext cx="8658860" cy="4286885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4348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2999819447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0820" y="1812290"/>
            <a:ext cx="3841750" cy="4451350"/>
          </a:xfrm>
          <a:prstGeom prst="rect">
            <a:avLst/>
          </a:prstGeom>
          <a:noFill/>
        </p:spPr>
      </p:pic>
      <p:pic>
        <p:nvPicPr>
          <p:cNvPr id="11" name="그림 10" descr="C:/Users/sist/AppData/Roaming/PolarisOffice/ETemp/5104_15691288/fImage404511945179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85285" y="1330325"/>
            <a:ext cx="4779010" cy="4970145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>
            <a:off x="2122805" y="2480945"/>
            <a:ext cx="1377315" cy="252730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4572000" y="1487805"/>
            <a:ext cx="1088390" cy="189865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52461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4" name="그림 3" descr="C:/Users/sist/AppData/Roaming/PolarisOffice/ETemp/5104_15691288/fImage3822219535429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5"/>
          <a:stretch>
            <a:fillRect/>
          </a:stretch>
        </p:blipFill>
        <p:spPr>
          <a:xfrm>
            <a:off x="328930" y="1604645"/>
            <a:ext cx="4757420" cy="445198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206921954198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24680" y="4052570"/>
            <a:ext cx="4535805" cy="2218690"/>
          </a:xfrm>
          <a:prstGeom prst="rect">
            <a:avLst/>
          </a:prstGeom>
          <a:noFill/>
        </p:spPr>
      </p:pic>
      <p:pic>
        <p:nvPicPr>
          <p:cNvPr id="8" name="그림 7" descr="C:/Users/sist/AppData/Roaming/PolarisOffice/ETemp/5104_15691288/fImage1930519558479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62095" y="1694180"/>
            <a:ext cx="4909185" cy="181483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6049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523351961810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580" y="1710055"/>
            <a:ext cx="8573770" cy="448945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66493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348119679381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57120" y="1417955"/>
            <a:ext cx="4431030" cy="1239520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125901968258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94250" y="4142740"/>
            <a:ext cx="4139565" cy="2188845"/>
          </a:xfrm>
          <a:prstGeom prst="rect">
            <a:avLst/>
          </a:prstGeom>
          <a:noFill/>
        </p:spPr>
      </p:pic>
      <p:pic>
        <p:nvPicPr>
          <p:cNvPr id="11" name="그림 10" descr="C:/Users/sist/AppData/Roaming/PolarisOffice/ETemp/5104_15691288/fImage1959319697013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1450" y="3202940"/>
            <a:ext cx="4496435" cy="2917825"/>
          </a:xfrm>
          <a:prstGeom prst="rect">
            <a:avLst/>
          </a:prstGeom>
          <a:noFill/>
        </p:spPr>
      </p:pic>
      <p:pic>
        <p:nvPicPr>
          <p:cNvPr id="13" name="그림 12" descr="C:/Users/sist/AppData/Roaming/PolarisOffice/ETemp/5104_15691288/fImage764419701196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94250" y="2937510"/>
            <a:ext cx="4139565" cy="915670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75787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 descr="C:/Users/sist/AppData/Roaming/PolarisOffice/ETemp/5104_15691288/fImage1164231976139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745" y="1751330"/>
            <a:ext cx="2611120" cy="3496945"/>
          </a:xfrm>
          <a:prstGeom prst="rect">
            <a:avLst/>
          </a:prstGeom>
          <a:noFill/>
        </p:spPr>
      </p:pic>
      <p:pic>
        <p:nvPicPr>
          <p:cNvPr id="8" name="그림 7" descr="C:/Users/sist/AppData/Roaming/PolarisOffice/ETemp/5104_15691288/fImage332971977387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2755" y="1359535"/>
            <a:ext cx="6072505" cy="527812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847219784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7020" r="2041" b="4942"/>
          <a:stretch>
            <a:fillRect/>
          </a:stretch>
        </p:blipFill>
        <p:spPr>
          <a:xfrm>
            <a:off x="5748655" y="1477645"/>
            <a:ext cx="3180080" cy="1055370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83917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 descr="C:/Users/sist/AppData/Roaming/PolarisOffice/ETemp/5104_15691288/fImage1164231984610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5745" y="1708785"/>
            <a:ext cx="2611120" cy="3496945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270781985539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3560" y="1708785"/>
            <a:ext cx="5759450" cy="4481195"/>
          </a:xfrm>
          <a:prstGeom prst="rect">
            <a:avLst/>
          </a:prstGeom>
          <a:noFill/>
        </p:spPr>
      </p:pic>
      <p:pic>
        <p:nvPicPr>
          <p:cNvPr id="10" name="그림 9" descr="C:/Users/sist/AppData/Roaming/PolarisOffice/ETemp/5104_15691288/fImage238591986527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" t="7658" r="2593" b="9098"/>
          <a:stretch>
            <a:fillRect/>
          </a:stretch>
        </p:blipFill>
        <p:spPr>
          <a:xfrm>
            <a:off x="5393055" y="1412240"/>
            <a:ext cx="3505835" cy="1114425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9138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 descr="C:/Users/sist/AppData/Roaming/PolarisOffice/ETemp/5104_15691288/fImage5444751992495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0180" y="1500505"/>
            <a:ext cx="6056630" cy="4699000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275965" cy="62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/>
                <a:ea typeface="나눔스퀘어 Bold"/>
              </a:rPr>
              <a:t>개발 환경</a:t>
            </a: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572770" y="1326515"/>
            <a:ext cx="8077200" cy="4762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11505" y="1697990"/>
          <a:ext cx="8035925" cy="4553585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8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운영체제</a:t>
                      </a:r>
                      <a:endParaRPr lang="ko-KR" altLang="en-US" sz="140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Window10 64bit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DBMS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Oracle 11g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Server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Apache Tomcat 9.0  ·  Pivotal tc Server 4.0</a:t>
                      </a:r>
                      <a:endParaRPr lang="ko-KR" altLang="en-US" sz="1400" b="0" i="0" kern="1200">
                        <a:solidFill>
                          <a:srgbClr val="161616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Back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Java (JDK 1.8)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Front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HTML5 · CSS · JavaScript ·  jQuery · Ajax · JSP · Json  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Framework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Spring MVC · Mybatis · Bootstrap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695">
                <a:tc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관리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Git · Maven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 rowSpan="3"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API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카카오 결제 · 카카오 지도 · 카카오 주소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영화관입장권통합전산망 API (KOFIC) : 일별 박스오피스 정보 받기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한국영화데이터베이스 API (KMDB) : 개봉 영화 정보 받기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1997458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544475199811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580" y="2010410"/>
            <a:ext cx="6056630" cy="469900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29296199950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9225" y="1097915"/>
            <a:ext cx="7529830" cy="3261995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207692000146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5"/>
          <a:stretch>
            <a:fillRect/>
          </a:stretch>
        </p:blipFill>
        <p:spPr>
          <a:xfrm>
            <a:off x="4440555" y="3879215"/>
            <a:ext cx="4508500" cy="28809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005333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006267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245" y="1249680"/>
            <a:ext cx="8272145" cy="3281045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223932007297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140" y="5112385"/>
            <a:ext cx="3579495" cy="1697990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9941200820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140" y="4027170"/>
            <a:ext cx="3505835" cy="1006475"/>
          </a:xfrm>
          <a:prstGeom prst="rect">
            <a:avLst/>
          </a:prstGeom>
          <a:noFill/>
        </p:spPr>
      </p:pic>
      <p:pic>
        <p:nvPicPr>
          <p:cNvPr id="11" name="그림 10" descr="C:/Users/sist/AppData/Roaming/PolarisOffice/ETemp/5104_15691288/fImage35372200933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53" r="1103" b="1700"/>
          <a:stretch>
            <a:fillRect/>
          </a:stretch>
        </p:blipFill>
        <p:spPr>
          <a:xfrm>
            <a:off x="2640330" y="4460875"/>
            <a:ext cx="6399530" cy="204279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081890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67652082554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1248410"/>
            <a:ext cx="8350885" cy="177292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25392208317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3716655"/>
            <a:ext cx="8350885" cy="2831465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20842084990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2922905"/>
            <a:ext cx="3544570" cy="353060"/>
          </a:xfrm>
          <a:prstGeom prst="rect">
            <a:avLst/>
          </a:prstGeom>
          <a:noFill/>
        </p:spPr>
      </p:pic>
      <p:pic>
        <p:nvPicPr>
          <p:cNvPr id="11" name="그림 10" descr="C:/Users/sist/AppData/Roaming/PolarisOffice/ETemp/5104_15691288/fImage45172085912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6875" y="3313430"/>
            <a:ext cx="8350885" cy="365760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090187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426962091487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245" y="1357630"/>
            <a:ext cx="8272145" cy="328104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38288209244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9385" y="2062480"/>
            <a:ext cx="4956810" cy="4625975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5181600" y="2207260"/>
            <a:ext cx="1903095" cy="447040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09820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099140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415" y="3081020"/>
            <a:ext cx="8272145" cy="3281045"/>
          </a:xfrm>
          <a:prstGeom prst="rect">
            <a:avLst/>
          </a:prstGeom>
          <a:noFill/>
        </p:spPr>
      </p:pic>
      <p:pic>
        <p:nvPicPr>
          <p:cNvPr id="4" name="그림 3" descr="C:/Users/sist/AppData/Roaming/PolarisOffice/ETemp/5104_15691288/fImage379812100966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7410" y="963930"/>
            <a:ext cx="5090795" cy="3613150"/>
          </a:xfrm>
          <a:prstGeom prst="rect">
            <a:avLst/>
          </a:prstGeom>
          <a:noFill/>
        </p:spPr>
      </p:pic>
      <p:pic>
        <p:nvPicPr>
          <p:cNvPr id="10" name="그림 9" descr="C:/Users/sist/AppData/Roaming/PolarisOffice/ETemp/5104_15691288/fImage27773210198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1020" y="3592195"/>
            <a:ext cx="4653280" cy="2828925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106259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1077543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6245" y="1357630"/>
            <a:ext cx="8272780" cy="328168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47762108689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8850" y="1069975"/>
            <a:ext cx="4431030" cy="1420495"/>
          </a:xfrm>
          <a:prstGeom prst="rect">
            <a:avLst/>
          </a:prstGeom>
          <a:noFill/>
        </p:spPr>
      </p:pic>
      <p:pic>
        <p:nvPicPr>
          <p:cNvPr id="8" name="그림 7" descr="C:/Users/sist/AppData/Roaming/PolarisOffice/ETemp/5104_15691288/fImage332632109787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28495" y="2489835"/>
            <a:ext cx="5182870" cy="4198620"/>
          </a:xfrm>
          <a:prstGeom prst="rect">
            <a:avLst/>
          </a:prstGeom>
          <a:noFill/>
        </p:spPr>
      </p:pic>
      <p:sp>
        <p:nvSpPr>
          <p:cNvPr id="2" name="도형 1"/>
          <p:cNvSpPr>
            <a:spLocks/>
          </p:cNvSpPr>
          <p:nvPr/>
        </p:nvSpPr>
        <p:spPr>
          <a:xfrm>
            <a:off x="8208645" y="2280920"/>
            <a:ext cx="300990" cy="290195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2795905" y="3531235"/>
            <a:ext cx="4268470" cy="253365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116879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117634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5420" y="1213485"/>
            <a:ext cx="8272780" cy="3281680"/>
          </a:xfrm>
          <a:prstGeom prst="rect">
            <a:avLst/>
          </a:prstGeom>
          <a:noFill/>
        </p:spPr>
      </p:pic>
      <p:pic>
        <p:nvPicPr>
          <p:cNvPr id="8" name="그림 7" descr="C:/Users/sist/AppData/Roaming/PolarisOffice/ETemp/5104_15691288/fImage32079211897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04315" y="1730375"/>
            <a:ext cx="5247640" cy="4988560"/>
          </a:xfrm>
          <a:prstGeom prst="rect">
            <a:avLst/>
          </a:prstGeom>
          <a:noFill/>
        </p:spPr>
      </p:pic>
      <p:sp>
        <p:nvSpPr>
          <p:cNvPr id="2" name="도형 1"/>
          <p:cNvSpPr>
            <a:spLocks/>
          </p:cNvSpPr>
          <p:nvPr/>
        </p:nvSpPr>
        <p:spPr>
          <a:xfrm>
            <a:off x="2091690" y="2853690"/>
            <a:ext cx="4562475" cy="576580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185420" y="4004310"/>
            <a:ext cx="1320165" cy="490855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125188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126807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5420" y="1213485"/>
            <a:ext cx="8272780" cy="3281680"/>
          </a:xfrm>
          <a:prstGeom prst="rect">
            <a:avLst/>
          </a:prstGeom>
          <a:noFill/>
        </p:spPr>
      </p:pic>
      <p:pic>
        <p:nvPicPr>
          <p:cNvPr id="8" name="그림 7" descr="C:/Users/sist/AppData/Roaming/PolarisOffice/ETemp/5104_15691288/fImage320792127745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04315" y="1213485"/>
            <a:ext cx="5247640" cy="5505450"/>
          </a:xfrm>
          <a:prstGeom prst="rect">
            <a:avLst/>
          </a:prstGeom>
          <a:noFill/>
        </p:spPr>
      </p:pic>
      <p:pic>
        <p:nvPicPr>
          <p:cNvPr id="9" name="그림 8" descr="C:/Users/sist/AppData/Roaming/PolarisOffice/ETemp/5104_15691288/fImage3293621289180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95195" y="3094990"/>
            <a:ext cx="6722745" cy="3623310"/>
          </a:xfrm>
          <a:prstGeom prst="rect">
            <a:avLst/>
          </a:prstGeom>
          <a:noFill/>
        </p:spPr>
      </p:pic>
      <p:sp>
        <p:nvSpPr>
          <p:cNvPr id="4" name="도형 3"/>
          <p:cNvSpPr>
            <a:spLocks/>
          </p:cNvSpPr>
          <p:nvPr/>
        </p:nvSpPr>
        <p:spPr>
          <a:xfrm>
            <a:off x="4051935" y="3568065"/>
            <a:ext cx="4074160" cy="227330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2133600" y="2475230"/>
            <a:ext cx="4562475" cy="576580"/>
          </a:xfrm>
          <a:prstGeom prst="rect">
            <a:avLst/>
          </a:prstGeom>
          <a:noFill/>
          <a:ln w="19050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1" name="텍스트 상자 10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2174841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pic>
        <p:nvPicPr>
          <p:cNvPr id="3" name="그림 2" descr="C:/Users/sist/AppData/Roaming/PolarisOffice/ETemp/5104_15691288/fImage426962175623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6245" y="1158875"/>
            <a:ext cx="8272780" cy="3281680"/>
          </a:xfrm>
          <a:prstGeom prst="rect">
            <a:avLst/>
          </a:prstGeom>
          <a:noFill/>
        </p:spPr>
      </p:pic>
      <p:pic>
        <p:nvPicPr>
          <p:cNvPr id="7" name="그림 6" descr="C:/Users/sist/AppData/Roaming/PolarisOffice/ETemp/5104_15691288/fImage3760621768020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2905" y="2673985"/>
            <a:ext cx="8379460" cy="2701925"/>
          </a:xfrm>
          <a:prstGeom prst="rect">
            <a:avLst/>
          </a:prstGeom>
          <a:noFill/>
        </p:spPr>
      </p:pic>
      <p:pic>
        <p:nvPicPr>
          <p:cNvPr id="12" name="그림 11" descr="C:/Users/sist/AppData/Roaming/PolarisOffice/ETemp/5104_15691288/fImage1506321771682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6905" y="5560695"/>
            <a:ext cx="7324725" cy="1090930"/>
          </a:xfrm>
          <a:prstGeom prst="rect">
            <a:avLst/>
          </a:prstGeom>
          <a:noFill/>
        </p:spPr>
      </p:pic>
      <p:sp>
        <p:nvSpPr>
          <p:cNvPr id="13" name="도형 12"/>
          <p:cNvSpPr>
            <a:spLocks/>
          </p:cNvSpPr>
          <p:nvPr/>
        </p:nvSpPr>
        <p:spPr>
          <a:xfrm>
            <a:off x="7315200" y="1897380"/>
            <a:ext cx="926465" cy="65278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3068955" y="5817235"/>
            <a:ext cx="2786380" cy="23241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4445" y="3810"/>
            <a:ext cx="740600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5. 스토어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996690" cy="630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6</a:t>
            </a: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. 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회원관리</a:t>
            </a: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572770" y="1326515"/>
            <a:ext cx="8077835" cy="4826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6" name="직사각형 15"/>
          <p:cNvSpPr txBox="1">
            <a:spLocks/>
          </p:cNvSpPr>
          <p:nvPr/>
        </p:nvSpPr>
        <p:spPr>
          <a:xfrm>
            <a:off x="3451860" y="4377055"/>
            <a:ext cx="223456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회원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97630" y="2710180"/>
            <a:ext cx="1369060" cy="1369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252095" y="137160"/>
            <a:ext cx="3276600" cy="6235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설계도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>
            <a:off x="3681730" y="440690"/>
            <a:ext cx="1021080" cy="549910"/>
          </a:xfrm>
          <a:prstGeom prst="flowChartAlternateProcess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메인</a:t>
            </a:r>
            <a:endParaRPr lang="ko-KR" altLang="en-US" sz="28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652145" y="1618615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예매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2157730" y="161417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3674745" y="160655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영화관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5191760" y="160655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매점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380365" y="323850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영화,날짜,지역,시간 선택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1" name="도형 40"/>
          <p:cNvSpPr>
            <a:spLocks/>
          </p:cNvSpPr>
          <p:nvPr/>
        </p:nvSpPr>
        <p:spPr>
          <a:xfrm>
            <a:off x="900430" y="4019550"/>
            <a:ext cx="1248410" cy="836930"/>
          </a:xfrm>
          <a:prstGeom prst="flowChartDecision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로그인</a:t>
            </a:r>
            <a:endParaRPr lang="ko-KR" altLang="en-US" sz="12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58" name="도형 57"/>
          <p:cNvCxnSpPr/>
          <p:nvPr/>
        </p:nvCxnSpPr>
        <p:spPr>
          <a:xfrm rot="16200000" flipH="1">
            <a:off x="1089025" y="3584575"/>
            <a:ext cx="247014" cy="62484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도형 58"/>
          <p:cNvSpPr>
            <a:spLocks/>
          </p:cNvSpPr>
          <p:nvPr/>
        </p:nvSpPr>
        <p:spPr>
          <a:xfrm>
            <a:off x="2768600" y="259397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별 점, 찜 하기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76" name="도형 75"/>
          <p:cNvSpPr>
            <a:spLocks/>
          </p:cNvSpPr>
          <p:nvPr/>
        </p:nvSpPr>
        <p:spPr>
          <a:xfrm>
            <a:off x="1463675" y="258635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선택 영화 예매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5" name="도형 84"/>
          <p:cNvSpPr>
            <a:spLocks/>
          </p:cNvSpPr>
          <p:nvPr/>
        </p:nvSpPr>
        <p:spPr>
          <a:xfrm>
            <a:off x="-26670" y="4854575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로그인 화면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6" name="도형 85"/>
          <p:cNvSpPr>
            <a:spLocks/>
          </p:cNvSpPr>
          <p:nvPr/>
        </p:nvSpPr>
        <p:spPr>
          <a:xfrm>
            <a:off x="2118360" y="4867275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좌석 선택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8" name="도형 87"/>
          <p:cNvSpPr>
            <a:spLocks/>
          </p:cNvSpPr>
          <p:nvPr/>
        </p:nvSpPr>
        <p:spPr>
          <a:xfrm rot="10800000" flipV="1">
            <a:off x="493395" y="4436745"/>
            <a:ext cx="408305" cy="419100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90" name="도형 89"/>
          <p:cNvSpPr>
            <a:spLocks/>
          </p:cNvSpPr>
          <p:nvPr/>
        </p:nvSpPr>
        <p:spPr>
          <a:xfrm>
            <a:off x="2146935" y="4436745"/>
            <a:ext cx="492760" cy="431800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92" name="텍스트 상자 91"/>
          <p:cNvSpPr txBox="1">
            <a:spLocks/>
          </p:cNvSpPr>
          <p:nvPr/>
        </p:nvSpPr>
        <p:spPr>
          <a:xfrm>
            <a:off x="2146935" y="4159885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Yes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3" name="텍스트 상자 92"/>
          <p:cNvSpPr txBox="1">
            <a:spLocks/>
          </p:cNvSpPr>
          <p:nvPr/>
        </p:nvSpPr>
        <p:spPr>
          <a:xfrm>
            <a:off x="566420" y="4159885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No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6" name="도형 95"/>
          <p:cNvSpPr>
            <a:spLocks/>
          </p:cNvSpPr>
          <p:nvPr/>
        </p:nvSpPr>
        <p:spPr>
          <a:xfrm>
            <a:off x="6619240" y="161417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마이 페이지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6" name="도형 115"/>
          <p:cNvSpPr>
            <a:spLocks/>
          </p:cNvSpPr>
          <p:nvPr/>
        </p:nvSpPr>
        <p:spPr>
          <a:xfrm>
            <a:off x="6957695" y="2478405"/>
            <a:ext cx="1248410" cy="836930"/>
          </a:xfrm>
          <a:prstGeom prst="flowChartDecision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로그인</a:t>
            </a:r>
            <a:endParaRPr lang="ko-KR" altLang="en-US" sz="12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8" name="도형 127"/>
          <p:cNvSpPr>
            <a:spLocks/>
          </p:cNvSpPr>
          <p:nvPr/>
        </p:nvSpPr>
        <p:spPr>
          <a:xfrm>
            <a:off x="6160135" y="348615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로그인 화면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0" name="도형 129"/>
          <p:cNvSpPr>
            <a:spLocks/>
          </p:cNvSpPr>
          <p:nvPr/>
        </p:nvSpPr>
        <p:spPr>
          <a:xfrm rot="10800000" flipV="1">
            <a:off x="6679565" y="2896235"/>
            <a:ext cx="278765" cy="591820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131" name="도형 130"/>
          <p:cNvSpPr>
            <a:spLocks/>
          </p:cNvSpPr>
          <p:nvPr/>
        </p:nvSpPr>
        <p:spPr>
          <a:xfrm>
            <a:off x="8204200" y="2896235"/>
            <a:ext cx="360680" cy="531495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132" name="텍스트 상자 131"/>
          <p:cNvSpPr txBox="1">
            <a:spLocks/>
          </p:cNvSpPr>
          <p:nvPr/>
        </p:nvSpPr>
        <p:spPr>
          <a:xfrm>
            <a:off x="8179435" y="3056890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Yes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3" name="텍스트 상자 132"/>
          <p:cNvSpPr txBox="1">
            <a:spLocks/>
          </p:cNvSpPr>
          <p:nvPr/>
        </p:nvSpPr>
        <p:spPr>
          <a:xfrm>
            <a:off x="5734685" y="3471545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No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5" name="도형 144"/>
          <p:cNvSpPr>
            <a:spLocks/>
          </p:cNvSpPr>
          <p:nvPr/>
        </p:nvSpPr>
        <p:spPr>
          <a:xfrm>
            <a:off x="7940040" y="3426460"/>
            <a:ext cx="1264285" cy="836930"/>
          </a:xfrm>
          <a:prstGeom prst="flowChartDecision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Admin?</a:t>
            </a:r>
            <a:endParaRPr lang="ko-KR" altLang="en-US" sz="12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7" name="도형 146"/>
          <p:cNvSpPr>
            <a:spLocks/>
          </p:cNvSpPr>
          <p:nvPr/>
        </p:nvSpPr>
        <p:spPr>
          <a:xfrm>
            <a:off x="7126605" y="4533900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마이 페이지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9" name="도형 148"/>
          <p:cNvSpPr>
            <a:spLocks/>
          </p:cNvSpPr>
          <p:nvPr/>
        </p:nvSpPr>
        <p:spPr>
          <a:xfrm rot="10800000" flipV="1">
            <a:off x="7658735" y="3843655"/>
            <a:ext cx="282575" cy="691515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161" name="도형 160"/>
          <p:cNvSpPr>
            <a:spLocks/>
          </p:cNvSpPr>
          <p:nvPr/>
        </p:nvSpPr>
        <p:spPr>
          <a:xfrm>
            <a:off x="5178425" y="2512060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물건 선택 및  구매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63" name="텍스트 상자 162"/>
          <p:cNvSpPr txBox="1">
            <a:spLocks/>
          </p:cNvSpPr>
          <p:nvPr/>
        </p:nvSpPr>
        <p:spPr>
          <a:xfrm>
            <a:off x="7658735" y="4048125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No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70" name="도형 169"/>
          <p:cNvSpPr>
            <a:spLocks/>
          </p:cNvSpPr>
          <p:nvPr/>
        </p:nvSpPr>
        <p:spPr>
          <a:xfrm>
            <a:off x="4586605" y="3324860"/>
            <a:ext cx="1248410" cy="836930"/>
          </a:xfrm>
          <a:prstGeom prst="flowChartDecision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로그인</a:t>
            </a:r>
            <a:endParaRPr lang="ko-KR" altLang="en-US" sz="12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92" name="도형 191"/>
          <p:cNvCxnSpPr/>
          <p:nvPr/>
        </p:nvCxnSpPr>
        <p:spPr>
          <a:xfrm>
            <a:off x="5833110" y="3742690"/>
            <a:ext cx="327660" cy="12700"/>
          </a:xfrm>
          <a:prstGeom prst="straightConnector1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도형 217"/>
          <p:cNvSpPr>
            <a:spLocks/>
          </p:cNvSpPr>
          <p:nvPr/>
        </p:nvSpPr>
        <p:spPr>
          <a:xfrm rot="10800000" flipV="1">
            <a:off x="4121785" y="3742690"/>
            <a:ext cx="466089" cy="549275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219" name="도형 218"/>
          <p:cNvSpPr>
            <a:spLocks/>
          </p:cNvSpPr>
          <p:nvPr/>
        </p:nvSpPr>
        <p:spPr>
          <a:xfrm>
            <a:off x="3589655" y="429069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물건 구매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5" name="텍스트 상자 224"/>
          <p:cNvSpPr txBox="1">
            <a:spLocks/>
          </p:cNvSpPr>
          <p:nvPr/>
        </p:nvSpPr>
        <p:spPr>
          <a:xfrm>
            <a:off x="3701415" y="3973830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Yes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6" name="도형 225"/>
          <p:cNvSpPr>
            <a:spLocks/>
          </p:cNvSpPr>
          <p:nvPr/>
        </p:nvSpPr>
        <p:spPr>
          <a:xfrm>
            <a:off x="4603115" y="5314950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결제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52" name="도형 251"/>
          <p:cNvSpPr>
            <a:spLocks/>
          </p:cNvSpPr>
          <p:nvPr/>
        </p:nvSpPr>
        <p:spPr>
          <a:xfrm>
            <a:off x="4606925" y="610044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영수증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308" name="도형 307"/>
          <p:cNvCxnSpPr/>
          <p:nvPr/>
        </p:nvCxnSpPr>
        <p:spPr>
          <a:xfrm rot="5400000" flipH="1" flipV="1">
            <a:off x="2366645" y="-217805"/>
            <a:ext cx="619125" cy="3032125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도형 309"/>
          <p:cNvCxnSpPr/>
          <p:nvPr/>
        </p:nvCxnSpPr>
        <p:spPr>
          <a:xfrm rot="5400000" flipH="1" flipV="1">
            <a:off x="3121660" y="544195"/>
            <a:ext cx="626745" cy="151511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도형 313"/>
          <p:cNvCxnSpPr>
            <a:stCxn id="18" idx="0"/>
            <a:endCxn id="3" idx="2"/>
          </p:cNvCxnSpPr>
          <p:nvPr/>
        </p:nvCxnSpPr>
        <p:spPr>
          <a:xfrm rot="16200000" flipV="1">
            <a:off x="3885565" y="1296670"/>
            <a:ext cx="617220" cy="3810"/>
          </a:xfrm>
          <a:prstGeom prst="bentConnector3">
            <a:avLst>
              <a:gd name="adj1" fmla="val 50139"/>
            </a:avLst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도형 315"/>
          <p:cNvCxnSpPr>
            <a:stCxn id="19" idx="0"/>
            <a:endCxn id="3" idx="2"/>
          </p:cNvCxnSpPr>
          <p:nvPr/>
        </p:nvCxnSpPr>
        <p:spPr>
          <a:xfrm rot="16200000" flipV="1">
            <a:off x="4644390" y="537845"/>
            <a:ext cx="617220" cy="1520825"/>
          </a:xfrm>
          <a:prstGeom prst="bentConnector3">
            <a:avLst>
              <a:gd name="adj1" fmla="val 50042"/>
            </a:avLst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도형 317"/>
          <p:cNvCxnSpPr/>
          <p:nvPr/>
        </p:nvCxnSpPr>
        <p:spPr>
          <a:xfrm rot="16200000" flipV="1">
            <a:off x="5352415" y="-172720"/>
            <a:ext cx="626745" cy="294894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도형 319"/>
          <p:cNvCxnSpPr/>
          <p:nvPr/>
        </p:nvCxnSpPr>
        <p:spPr>
          <a:xfrm rot="5400000">
            <a:off x="481965" y="2560320"/>
            <a:ext cx="1097915" cy="260985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도형 321"/>
          <p:cNvCxnSpPr/>
          <p:nvPr/>
        </p:nvCxnSpPr>
        <p:spPr>
          <a:xfrm rot="5400000">
            <a:off x="2118360" y="2026920"/>
            <a:ext cx="438785" cy="682625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도형 323"/>
          <p:cNvCxnSpPr/>
          <p:nvPr/>
        </p:nvCxnSpPr>
        <p:spPr>
          <a:xfrm rot="16200000" flipH="1">
            <a:off x="2766695" y="2059940"/>
            <a:ext cx="445770" cy="62484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도형 325"/>
          <p:cNvSpPr>
            <a:spLocks/>
          </p:cNvSpPr>
          <p:nvPr/>
        </p:nvSpPr>
        <p:spPr>
          <a:xfrm rot="5400000">
            <a:off x="2757170" y="1774190"/>
            <a:ext cx="396240" cy="3068955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328" name="도형 327"/>
          <p:cNvSpPr>
            <a:spLocks/>
          </p:cNvSpPr>
          <p:nvPr/>
        </p:nvSpPr>
        <p:spPr>
          <a:xfrm rot="5400000">
            <a:off x="1522730" y="3032125"/>
            <a:ext cx="372745" cy="577215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330" name="도형 329"/>
          <p:cNvSpPr>
            <a:spLocks/>
          </p:cNvSpPr>
          <p:nvPr/>
        </p:nvSpPr>
        <p:spPr>
          <a:xfrm rot="16200000" flipH="1">
            <a:off x="3987165" y="4973320"/>
            <a:ext cx="751840" cy="482600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332" name="도형 331"/>
          <p:cNvSpPr>
            <a:spLocks/>
          </p:cNvSpPr>
          <p:nvPr/>
        </p:nvSpPr>
        <p:spPr>
          <a:xfrm rot="16200000" flipH="1">
            <a:off x="3527425" y="4513580"/>
            <a:ext cx="187960" cy="1965960"/>
          </a:xfrm>
          <a:prstGeom prst="bentConnector2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cxnSp>
        <p:nvCxnSpPr>
          <p:cNvPr id="334" name="도형 333"/>
          <p:cNvCxnSpPr/>
          <p:nvPr/>
        </p:nvCxnSpPr>
        <p:spPr>
          <a:xfrm rot="5400000">
            <a:off x="5525770" y="2326640"/>
            <a:ext cx="372110" cy="254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도형 335"/>
          <p:cNvCxnSpPr/>
          <p:nvPr/>
        </p:nvCxnSpPr>
        <p:spPr>
          <a:xfrm rot="16200000" flipH="1">
            <a:off x="7195185" y="2092960"/>
            <a:ext cx="330835" cy="44323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도형 341"/>
          <p:cNvCxnSpPr/>
          <p:nvPr/>
        </p:nvCxnSpPr>
        <p:spPr>
          <a:xfrm rot="16200000" flipH="1">
            <a:off x="5018405" y="5979795"/>
            <a:ext cx="238760" cy="508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도형 345"/>
          <p:cNvSpPr>
            <a:spLocks/>
          </p:cNvSpPr>
          <p:nvPr/>
        </p:nvSpPr>
        <p:spPr>
          <a:xfrm>
            <a:off x="6424930" y="533971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 정보 수정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350" name="도형 349"/>
          <p:cNvSpPr>
            <a:spLocks/>
          </p:cNvSpPr>
          <p:nvPr/>
        </p:nvSpPr>
        <p:spPr>
          <a:xfrm>
            <a:off x="7883525" y="534479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예/구매 내역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352" name="도형 351"/>
          <p:cNvCxnSpPr/>
          <p:nvPr/>
        </p:nvCxnSpPr>
        <p:spPr>
          <a:xfrm rot="5400000">
            <a:off x="7179310" y="4860290"/>
            <a:ext cx="259080" cy="702945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4" name="도형 353"/>
          <p:cNvCxnSpPr/>
          <p:nvPr/>
        </p:nvCxnSpPr>
        <p:spPr>
          <a:xfrm rot="16200000" flipH="1">
            <a:off x="7905750" y="4834890"/>
            <a:ext cx="264160" cy="75819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도형 355"/>
          <p:cNvCxnSpPr/>
          <p:nvPr/>
        </p:nvCxnSpPr>
        <p:spPr>
          <a:xfrm rot="5400000">
            <a:off x="5328285" y="2941955"/>
            <a:ext cx="265430" cy="502285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도형 362"/>
          <p:cNvSpPr>
            <a:spLocks/>
          </p:cNvSpPr>
          <p:nvPr/>
        </p:nvSpPr>
        <p:spPr>
          <a:xfrm>
            <a:off x="3968115" y="2575560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영화관 별 상영 정보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377" name="도형 376"/>
          <p:cNvCxnSpPr/>
          <p:nvPr/>
        </p:nvCxnSpPr>
        <p:spPr>
          <a:xfrm rot="16200000" flipH="1">
            <a:off x="4124325" y="2211705"/>
            <a:ext cx="435610" cy="29464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도형 393"/>
          <p:cNvSpPr>
            <a:spLocks/>
          </p:cNvSpPr>
          <p:nvPr/>
        </p:nvSpPr>
        <p:spPr>
          <a:xfrm>
            <a:off x="-16510" y="5788025"/>
            <a:ext cx="1042035" cy="5372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회원가입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396" name="도형 395"/>
          <p:cNvCxnSpPr/>
          <p:nvPr/>
        </p:nvCxnSpPr>
        <p:spPr>
          <a:xfrm rot="16200000" flipH="1">
            <a:off x="300990" y="5584190"/>
            <a:ext cx="397510" cy="10795"/>
          </a:xfrm>
          <a:prstGeom prst="bentConnector3">
            <a:avLst>
              <a:gd name="adj1" fmla="val 49935"/>
            </a:avLst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2" name="도형 401"/>
          <p:cNvSpPr>
            <a:spLocks/>
          </p:cNvSpPr>
          <p:nvPr/>
        </p:nvSpPr>
        <p:spPr>
          <a:xfrm>
            <a:off x="6424930" y="604456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 탈퇴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404" name="도형 403"/>
          <p:cNvCxnSpPr/>
          <p:nvPr/>
        </p:nvCxnSpPr>
        <p:spPr>
          <a:xfrm rot="16200000" flipH="1">
            <a:off x="6878955" y="5966460"/>
            <a:ext cx="158115" cy="1270"/>
          </a:xfrm>
          <a:prstGeom prst="bentConnector3">
            <a:avLst/>
          </a:prstGeom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56970" y="1843405"/>
            <a:ext cx="7522210" cy="391414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64"/>
          <a:stretch>
            <a:fillRect/>
          </a:stretch>
        </p:blipFill>
        <p:spPr>
          <a:xfrm>
            <a:off x="7189470" y="3963670"/>
            <a:ext cx="1489075" cy="122936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9130" y="4530090"/>
            <a:ext cx="2966085" cy="187452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17440" y="5367655"/>
            <a:ext cx="3474085" cy="96075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2" name="도형 1"/>
          <p:cNvSpPr>
            <a:spLocks/>
          </p:cNvSpPr>
          <p:nvPr/>
        </p:nvSpPr>
        <p:spPr>
          <a:xfrm>
            <a:off x="2609850" y="4032885"/>
            <a:ext cx="953770" cy="14732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8" name="도형 7"/>
          <p:cNvCxnSpPr>
            <a:endCxn id="11" idx="0"/>
          </p:cNvCxnSpPr>
          <p:nvPr/>
        </p:nvCxnSpPr>
        <p:spPr>
          <a:xfrm flipH="1">
            <a:off x="2141855" y="4195445"/>
            <a:ext cx="924560" cy="335280"/>
          </a:xfrm>
          <a:prstGeom prst="straightConnector1">
            <a:avLst/>
          </a:prstGeom>
          <a:ln w="12700" cap="flat" cmpd="sng">
            <a:solidFill>
              <a:schemeClr val="accent1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도형 11"/>
          <p:cNvSpPr>
            <a:spLocks/>
          </p:cNvSpPr>
          <p:nvPr/>
        </p:nvSpPr>
        <p:spPr>
          <a:xfrm>
            <a:off x="2598420" y="2475865"/>
            <a:ext cx="953770" cy="14732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4" name="도형 13"/>
          <p:cNvCxnSpPr>
            <a:stCxn id="12" idx="1"/>
            <a:endCxn id="9" idx="3"/>
          </p:cNvCxnSpPr>
          <p:nvPr/>
        </p:nvCxnSpPr>
        <p:spPr>
          <a:xfrm flipH="1" flipV="1">
            <a:off x="2274570" y="1892300"/>
            <a:ext cx="324485" cy="65722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도형 14"/>
          <p:cNvSpPr>
            <a:spLocks/>
          </p:cNvSpPr>
          <p:nvPr/>
        </p:nvSpPr>
        <p:spPr>
          <a:xfrm>
            <a:off x="5011420" y="3298825"/>
            <a:ext cx="995680" cy="583565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7" name="도형 16"/>
          <p:cNvCxnSpPr>
            <a:stCxn id="15" idx="3"/>
          </p:cNvCxnSpPr>
          <p:nvPr/>
        </p:nvCxnSpPr>
        <p:spPr>
          <a:xfrm flipV="1">
            <a:off x="6006465" y="3429000"/>
            <a:ext cx="188595" cy="161925"/>
          </a:xfrm>
          <a:prstGeom prst="straightConnector1">
            <a:avLst/>
          </a:prstGeom>
          <a:ln w="12700" cap="flat" cmpd="sng">
            <a:prstDash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상자 17"/>
          <p:cNvSpPr txBox="1">
            <a:spLocks/>
          </p:cNvSpPr>
          <p:nvPr/>
        </p:nvSpPr>
        <p:spPr>
          <a:xfrm>
            <a:off x="572770" y="1326515"/>
            <a:ext cx="8078470" cy="4889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3050" y="1244600"/>
            <a:ext cx="2002155" cy="1295400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19" name="텍스트 상자 18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6. 회원가입 페이지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575945" y="527685"/>
            <a:ext cx="3996690" cy="6235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</a:t>
            </a: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. </a:t>
            </a: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관리자 페이지</a:t>
            </a: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572770" y="1326515"/>
            <a:ext cx="8078470" cy="4889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574040" y="3309620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영화데이터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9810" y="1656715"/>
            <a:ext cx="1369060" cy="1369060"/>
          </a:xfrm>
          <a:prstGeom prst="rect">
            <a:avLst/>
          </a:prstGeom>
          <a:noFill/>
        </p:spPr>
      </p:pic>
      <p:sp>
        <p:nvSpPr>
          <p:cNvPr id="10" name="직사각형 9"/>
          <p:cNvSpPr txBox="1">
            <a:spLocks/>
          </p:cNvSpPr>
          <p:nvPr/>
        </p:nvSpPr>
        <p:spPr>
          <a:xfrm>
            <a:off x="3490595" y="3300095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영화관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08425" y="1633220"/>
            <a:ext cx="1369060" cy="1369060"/>
          </a:xfrm>
          <a:prstGeom prst="rect">
            <a:avLst/>
          </a:prstGeom>
          <a:noFill/>
        </p:spPr>
      </p:pic>
      <p:sp>
        <p:nvSpPr>
          <p:cNvPr id="12" name="직사각형 11"/>
          <p:cNvSpPr txBox="1">
            <a:spLocks/>
          </p:cNvSpPr>
          <p:nvPr/>
        </p:nvSpPr>
        <p:spPr>
          <a:xfrm>
            <a:off x="6415405" y="3300730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 상영시간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61175" y="1619885"/>
            <a:ext cx="1369060" cy="1369060"/>
          </a:xfrm>
          <a:prstGeom prst="rect">
            <a:avLst/>
          </a:prstGeom>
          <a:noFill/>
        </p:spPr>
      </p:pic>
      <p:sp>
        <p:nvSpPr>
          <p:cNvPr id="14" name="직사각형 13"/>
          <p:cNvSpPr txBox="1">
            <a:spLocks/>
          </p:cNvSpPr>
          <p:nvPr/>
        </p:nvSpPr>
        <p:spPr>
          <a:xfrm>
            <a:off x="2019935" y="6049010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회원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65705" y="4382135"/>
            <a:ext cx="1369060" cy="1369060"/>
          </a:xfrm>
          <a:prstGeom prst="rect">
            <a:avLst/>
          </a:prstGeom>
          <a:noFill/>
        </p:spPr>
      </p:pic>
      <p:sp>
        <p:nvSpPr>
          <p:cNvPr id="16" name="직사각형 15"/>
          <p:cNvSpPr txBox="1">
            <a:spLocks/>
          </p:cNvSpPr>
          <p:nvPr/>
        </p:nvSpPr>
        <p:spPr>
          <a:xfrm>
            <a:off x="5027295" y="6049010"/>
            <a:ext cx="2234565" cy="37020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스토어 관리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473065" y="4382135"/>
            <a:ext cx="1369060" cy="13690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10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메인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21000" r="66708" b="67666"/>
          <a:stretch>
            <a:fillRect/>
          </a:stretch>
        </p:blipFill>
        <p:spPr>
          <a:xfrm>
            <a:off x="231140" y="600075"/>
            <a:ext cx="2058670" cy="58356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14503" r="32493" b="75291"/>
          <a:stretch>
            <a:fillRect/>
          </a:stretch>
        </p:blipFill>
        <p:spPr>
          <a:xfrm>
            <a:off x="3070860" y="652145"/>
            <a:ext cx="4577715" cy="48895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9" t="20765" r="44520" b="67567"/>
          <a:stretch>
            <a:fillRect/>
          </a:stretch>
        </p:blipFill>
        <p:spPr>
          <a:xfrm>
            <a:off x="240030" y="1157605"/>
            <a:ext cx="2049780" cy="6007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25703" r="32493" b="63548"/>
          <a:stretch>
            <a:fillRect/>
          </a:stretch>
        </p:blipFill>
        <p:spPr>
          <a:xfrm>
            <a:off x="3065780" y="1208405"/>
            <a:ext cx="4577715" cy="514985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81" t="20864" r="22340" b="67296"/>
          <a:stretch>
            <a:fillRect/>
          </a:stretch>
        </p:blipFill>
        <p:spPr>
          <a:xfrm>
            <a:off x="222885" y="1739900"/>
            <a:ext cx="2083435" cy="609600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4" t="37518" r="32385" b="51718"/>
          <a:stretch>
            <a:fillRect/>
          </a:stretch>
        </p:blipFill>
        <p:spPr>
          <a:xfrm>
            <a:off x="3068955" y="1795145"/>
            <a:ext cx="4577715" cy="514985"/>
          </a:xfrm>
          <a:prstGeom prst="rect">
            <a:avLst/>
          </a:prstGeom>
          <a:noFill/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91" t="20852" r="319" b="67280"/>
          <a:stretch>
            <a:fillRect/>
          </a:stretch>
        </p:blipFill>
        <p:spPr>
          <a:xfrm>
            <a:off x="251460" y="2317750"/>
            <a:ext cx="2055495" cy="609600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t="48823" r="32383" b="41794"/>
          <a:stretch>
            <a:fillRect/>
          </a:stretch>
        </p:blipFill>
        <p:spPr>
          <a:xfrm>
            <a:off x="3072130" y="2364105"/>
            <a:ext cx="4577715" cy="448310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t="47000" r="49847" b="36000"/>
          <a:stretch>
            <a:fillRect/>
          </a:stretch>
        </p:blipFill>
        <p:spPr>
          <a:xfrm>
            <a:off x="5631815" y="4903470"/>
            <a:ext cx="3326765" cy="875030"/>
          </a:xfrm>
          <a:prstGeom prst="rect">
            <a:avLst/>
          </a:prstGeom>
          <a:noFill/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2" t="32333" r="29965" b="31000"/>
          <a:stretch>
            <a:fillRect/>
          </a:stretch>
        </p:blipFill>
        <p:spPr>
          <a:xfrm>
            <a:off x="111125" y="4852035"/>
            <a:ext cx="5393055" cy="1886585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4" t="32160" r="527" b="31172"/>
          <a:stretch>
            <a:fillRect/>
          </a:stretch>
        </p:blipFill>
        <p:spPr>
          <a:xfrm>
            <a:off x="179705" y="2923540"/>
            <a:ext cx="2700655" cy="1886585"/>
          </a:xfrm>
          <a:prstGeom prst="rect">
            <a:avLst/>
          </a:prstGeom>
          <a:noFill/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7" t="58839" r="61375" b="28666"/>
          <a:stretch>
            <a:fillRect/>
          </a:stretch>
        </p:blipFill>
        <p:spPr>
          <a:xfrm>
            <a:off x="3086100" y="2983230"/>
            <a:ext cx="2280920" cy="643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8320" y="1276985"/>
            <a:ext cx="5706110" cy="1501775"/>
          </a:xfrm>
          <a:prstGeom prst="rect">
            <a:avLst/>
          </a:prstGeom>
          <a:noFill/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2"/>
          <a:stretch>
            <a:fillRect/>
          </a:stretch>
        </p:blipFill>
        <p:spPr>
          <a:xfrm>
            <a:off x="5782310" y="2916555"/>
            <a:ext cx="2434590" cy="343535"/>
          </a:xfrm>
          <a:prstGeom prst="rect">
            <a:avLst/>
          </a:prstGeom>
          <a:noFill/>
          <a:ln w="3175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88845" y="3498215"/>
            <a:ext cx="6427470" cy="2885440"/>
          </a:xfrm>
          <a:prstGeom prst="rect">
            <a:avLst/>
          </a:prstGeom>
          <a:noFill/>
          <a:ln w="25400" cap="flat" cmpd="sng">
            <a:solidFill>
              <a:schemeClr val="accent1">
                <a:alpha val="100000"/>
              </a:schemeClr>
            </a:solidFill>
            <a:prstDash val="solid"/>
          </a:ln>
        </p:spPr>
      </p:pic>
      <p:sp>
        <p:nvSpPr>
          <p:cNvPr id="18" name="도형 17"/>
          <p:cNvSpPr>
            <a:spLocks/>
          </p:cNvSpPr>
          <p:nvPr/>
        </p:nvSpPr>
        <p:spPr>
          <a:xfrm>
            <a:off x="2207895" y="3712845"/>
            <a:ext cx="1057275" cy="16129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 flipV="1">
            <a:off x="3264535" y="3259455"/>
            <a:ext cx="3735705" cy="534035"/>
          </a:xfrm>
          <a:prstGeom prst="bentConnector2">
            <a:avLst/>
          </a:prstGeom>
          <a:ln w="12700" cap="flat" cmpd="sng">
            <a:solidFill>
              <a:schemeClr val="accent2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776605" y="1538605"/>
            <a:ext cx="2825115" cy="123825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32" name="도형 31"/>
          <p:cNvSpPr>
            <a:spLocks/>
          </p:cNvSpPr>
          <p:nvPr/>
        </p:nvSpPr>
        <p:spPr>
          <a:xfrm>
            <a:off x="3601085" y="1600200"/>
            <a:ext cx="3399155" cy="1316990"/>
          </a:xfrm>
          <a:prstGeom prst="bentConnector2">
            <a:avLst/>
          </a:prstGeom>
          <a:ln w="12700" cap="flat" cmpd="sng">
            <a:solidFill>
              <a:schemeClr val="accent2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영화 데이터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4665" y="1209675"/>
            <a:ext cx="4159250" cy="307022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76905" y="3283585"/>
            <a:ext cx="5641975" cy="3221355"/>
          </a:xfrm>
          <a:prstGeom prst="rect">
            <a:avLst/>
          </a:prstGeom>
          <a:noFill/>
        </p:spPr>
      </p:pic>
      <p:sp>
        <p:nvSpPr>
          <p:cNvPr id="2" name="텍스트 상자 1"/>
          <p:cNvSpPr txBox="1">
            <a:spLocks/>
          </p:cNvSpPr>
          <p:nvPr/>
        </p:nvSpPr>
        <p:spPr>
          <a:xfrm>
            <a:off x="4349750" y="1667510"/>
            <a:ext cx="3542030" cy="83185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2019-12-24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형식으로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되어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있는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오늘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날짜와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 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마지막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업데이트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날짜를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DB로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부터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받아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,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지정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된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형태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(191224)로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가공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후 값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전송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257935" y="4983480"/>
            <a:ext cx="2134870" cy="585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Json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형식으로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넘어온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값을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파싱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해서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VO에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6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넣어</a:t>
            </a:r>
            <a:r>
              <a:rPr sz="16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줌  </a:t>
            </a:r>
            <a:endParaRPr lang="ko-KR" altLang="en-US" sz="16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1658620" y="3630930"/>
            <a:ext cx="1049655" cy="107950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영화 데이터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6120" y="1520825"/>
            <a:ext cx="6263640" cy="4669155"/>
          </a:xfrm>
          <a:prstGeom prst="rect">
            <a:avLst/>
          </a:prstGeom>
          <a:noFill/>
        </p:spPr>
      </p:pic>
      <p:sp>
        <p:nvSpPr>
          <p:cNvPr id="2" name="텍스트 상자 1"/>
          <p:cNvSpPr txBox="1">
            <a:spLocks/>
          </p:cNvSpPr>
          <p:nvPr/>
        </p:nvSpPr>
        <p:spPr>
          <a:xfrm>
            <a:off x="5245100" y="3083560"/>
            <a:ext cx="2551430" cy="9239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엉망으로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넘어오는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데이터를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잘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분류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후,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사용하기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쉽게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가공하여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DB에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저장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영화 데이터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2765" y="3296285"/>
            <a:ext cx="3505200" cy="316547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" r="-1"/>
          <a:stretch>
            <a:fillRect/>
          </a:stretch>
        </p:blipFill>
        <p:spPr>
          <a:xfrm>
            <a:off x="4449445" y="4410710"/>
            <a:ext cx="3684905" cy="116395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88690" y="1276985"/>
            <a:ext cx="5306695" cy="2506345"/>
          </a:xfrm>
          <a:prstGeom prst="rect">
            <a:avLst/>
          </a:prstGeom>
          <a:noFill/>
          <a:ln w="0" cap="flat" cmpd="sng">
            <a:solidFill>
              <a:schemeClr val="accent5">
                <a:shade val="50000"/>
                <a:alpha val="100000"/>
              </a:schemeClr>
            </a:solidFill>
            <a:prstDash val="solid"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6905" y="1920875"/>
            <a:ext cx="3153410" cy="994410"/>
          </a:xfrm>
          <a:prstGeom prst="rect">
            <a:avLst/>
          </a:prstGeom>
          <a:noFill/>
        </p:spPr>
      </p:pic>
      <p:sp>
        <p:nvSpPr>
          <p:cNvPr id="2" name="텍스트 상자 1"/>
          <p:cNvSpPr txBox="1">
            <a:spLocks/>
          </p:cNvSpPr>
          <p:nvPr/>
        </p:nvSpPr>
        <p:spPr>
          <a:xfrm>
            <a:off x="4662805" y="4225925"/>
            <a:ext cx="3239135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마지막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업데이트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날짜가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오늘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일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경우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532765" y="1393190"/>
            <a:ext cx="3046730" cy="64706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마지막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업데이트가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오늘이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아니고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, 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새로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추가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된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데이터가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있을</a:t>
            </a:r>
            <a:r>
              <a:rPr sz="1800" spc="-150" dirty="0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 </a:t>
            </a:r>
            <a:r>
              <a:rPr sz="1800" spc="-150" dirty="0" err="1">
                <a:solidFill>
                  <a:srgbClr val="000000"/>
                </a:solidFill>
                <a:highlight>
                  <a:srgbClr val="FFFF00"/>
                </a:highlight>
                <a:latin typeface="나눔스퀘어" charset="0"/>
                <a:ea typeface="나눔스퀘어" charset="0"/>
              </a:rPr>
              <a:t>경우</a:t>
            </a:r>
            <a:endParaRPr lang="ko-KR" altLang="en-US" sz="1800" dirty="0">
              <a:solidFill>
                <a:srgbClr val="000000"/>
              </a:solidFill>
              <a:highlight>
                <a:srgbClr val="FFFF00"/>
              </a:highlight>
              <a:latin typeface="나눔스퀘어" charset="0"/>
              <a:ea typeface="나눔스퀘어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영화 데이터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10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영화관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sp>
        <p:nvSpPr>
          <p:cNvPr id="22" name="직사각형 21"/>
          <p:cNvSpPr txBox="1">
            <a:spLocks/>
          </p:cNvSpPr>
          <p:nvPr/>
        </p:nvSpPr>
        <p:spPr>
          <a:xfrm>
            <a:off x="4445" y="3810"/>
            <a:ext cx="740410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영화관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22" t="25000" r="1090" b="16666"/>
          <a:stretch>
            <a:fillRect/>
          </a:stretch>
        </p:blipFill>
        <p:spPr>
          <a:xfrm>
            <a:off x="591820" y="608965"/>
            <a:ext cx="7973695" cy="3001645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71" t="15504" r="55280" b="29663"/>
          <a:stretch>
            <a:fillRect/>
          </a:stretch>
        </p:blipFill>
        <p:spPr>
          <a:xfrm>
            <a:off x="617855" y="3669665"/>
            <a:ext cx="3086735" cy="2821305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7" t="27333" r="35027" b="18160"/>
          <a:stretch>
            <a:fillRect/>
          </a:stretch>
        </p:blipFill>
        <p:spPr>
          <a:xfrm>
            <a:off x="4209415" y="3686175"/>
            <a:ext cx="4355465" cy="2804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영화관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970" cy="605155"/>
          </a:xfrm>
          <a:prstGeom prst="rect">
            <a:avLst/>
          </a:prstGeom>
          <a:noFill/>
        </p:spPr>
      </p:pic>
      <p:sp>
        <p:nvSpPr>
          <p:cNvPr id="22" name="직사각형 21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영화관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22" t="25000" r="1090" b="16666"/>
          <a:stretch>
            <a:fillRect/>
          </a:stretch>
        </p:blipFill>
        <p:spPr>
          <a:xfrm>
            <a:off x="197485" y="600075"/>
            <a:ext cx="7973695" cy="3001645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972" t="15506" r="26875" b="29666"/>
          <a:stretch>
            <a:fillRect/>
          </a:stretch>
        </p:blipFill>
        <p:spPr>
          <a:xfrm>
            <a:off x="197485" y="3669665"/>
            <a:ext cx="5684520" cy="2821305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50" t="24172" r="37847" b="45827"/>
          <a:stretch>
            <a:fillRect/>
          </a:stretch>
        </p:blipFill>
        <p:spPr>
          <a:xfrm>
            <a:off x="4243705" y="4526915"/>
            <a:ext cx="1638300" cy="1544320"/>
          </a:xfrm>
          <a:prstGeom prst="rect">
            <a:avLst/>
          </a:prstGeom>
          <a:noFill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806" t="23666" r="49649" b="11666"/>
          <a:stretch>
            <a:fillRect/>
          </a:stretch>
        </p:blipFill>
        <p:spPr>
          <a:xfrm>
            <a:off x="5786755" y="3094990"/>
            <a:ext cx="3250565" cy="332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10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상영시간표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335" cy="604520"/>
          </a:xfrm>
          <a:prstGeom prst="rect">
            <a:avLst/>
          </a:prstGeom>
          <a:noFill/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4" t="25000" r="1090" b="16666"/>
          <a:stretch>
            <a:fillRect/>
          </a:stretch>
        </p:blipFill>
        <p:spPr>
          <a:xfrm>
            <a:off x="145415" y="599440"/>
            <a:ext cx="7990205" cy="3001010"/>
          </a:xfrm>
          <a:prstGeom prst="rect">
            <a:avLst/>
          </a:prstGeom>
          <a:noFill/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50" t="24506" r="43000" b="50493"/>
          <a:stretch>
            <a:fillRect/>
          </a:stretch>
        </p:blipFill>
        <p:spPr>
          <a:xfrm>
            <a:off x="3711575" y="3677920"/>
            <a:ext cx="1715135" cy="1286510"/>
          </a:xfrm>
          <a:prstGeom prst="rect">
            <a:avLst/>
          </a:prstGeom>
          <a:noFill/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7" t="54833" r="49375" b="31485"/>
          <a:stretch>
            <a:fillRect/>
          </a:stretch>
        </p:blipFill>
        <p:spPr>
          <a:xfrm>
            <a:off x="5563870" y="3712210"/>
            <a:ext cx="2632075" cy="703580"/>
          </a:xfrm>
          <a:prstGeom prst="rect">
            <a:avLst/>
          </a:prstGeom>
          <a:noFill/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5" t="27666" r="46375" b="36493"/>
          <a:stretch>
            <a:fillRect/>
          </a:stretch>
        </p:blipFill>
        <p:spPr>
          <a:xfrm>
            <a:off x="5572125" y="4492625"/>
            <a:ext cx="2949575" cy="1844040"/>
          </a:xfrm>
          <a:prstGeom prst="rect">
            <a:avLst/>
          </a:prstGeom>
          <a:noFill/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9" t="25839" r="32402" b="14827"/>
          <a:stretch>
            <a:fillRect/>
          </a:stretch>
        </p:blipFill>
        <p:spPr>
          <a:xfrm>
            <a:off x="146050" y="3686810"/>
            <a:ext cx="3489325" cy="2811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C:/Users/sist/AppData/Roaming/PolarisOffice/ETemp/5104_15691288/fImage101947384626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10460" cy="1278255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252095" y="137160"/>
            <a:ext cx="3277235" cy="630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설계도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도형 6"/>
          <p:cNvSpPr>
            <a:spLocks/>
          </p:cNvSpPr>
          <p:nvPr/>
        </p:nvSpPr>
        <p:spPr>
          <a:xfrm>
            <a:off x="1458595" y="2146300"/>
            <a:ext cx="1339850" cy="836930"/>
          </a:xfrm>
          <a:prstGeom prst="flowChartDecision">
            <a:avLst/>
          </a:prstGeom>
          <a:solidFill>
            <a:schemeClr val="accent4"/>
          </a:solidFill>
          <a:ln w="0">
            <a:noFill/>
            <a:prstDash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 b="1">
                <a:solidFill>
                  <a:schemeClr val="bg1"/>
                </a:solidFill>
                <a:latin typeface="나눔스퀘어" charset="0"/>
                <a:ea typeface="나눔스퀘어" charset="0"/>
              </a:rPr>
              <a:t>Admin?</a:t>
            </a:r>
            <a:endParaRPr lang="ko-KR" altLang="en-US" sz="1200" b="1">
              <a:solidFill>
                <a:schemeClr val="bg1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8" name="도형 7"/>
          <p:cNvSpPr>
            <a:spLocks/>
          </p:cNvSpPr>
          <p:nvPr/>
        </p:nvSpPr>
        <p:spPr>
          <a:xfrm>
            <a:off x="2193290" y="3300730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관리자 페이지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2797175" y="2563495"/>
            <a:ext cx="240030" cy="737870"/>
          </a:xfrm>
          <a:prstGeom prst="bentConnector2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numCol="1" anchor="t">
            <a:no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800"/>
            </a:pPr>
            <a:endParaRPr lang="ko-KR" altLang="en-US" sz="1800">
              <a:latin typeface="함초롬돋움" charset="0"/>
              <a:ea typeface="함초롬돋움" charset="0"/>
              <a:cs typeface="+mn-cs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2656205" y="2808605"/>
            <a:ext cx="521335" cy="278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Yes</a:t>
            </a:r>
            <a:endParaRPr lang="ko-KR" altLang="en-US" sz="12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3580765" y="2481580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 관리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3590290" y="320865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영화관 관리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3590290" y="395414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 관리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3590290" y="4703445"/>
            <a:ext cx="1066800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스토어 관리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15" name="도형 14"/>
          <p:cNvCxnSpPr/>
          <p:nvPr/>
        </p:nvCxnSpPr>
        <p:spPr>
          <a:xfrm flipV="1">
            <a:off x="3258185" y="3482340"/>
            <a:ext cx="333375" cy="93345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도형 15"/>
          <p:cNvCxnSpPr/>
          <p:nvPr/>
        </p:nvCxnSpPr>
        <p:spPr>
          <a:xfrm>
            <a:off x="3258185" y="3574415"/>
            <a:ext cx="333375" cy="655320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도형 16"/>
          <p:cNvCxnSpPr/>
          <p:nvPr/>
        </p:nvCxnSpPr>
        <p:spPr>
          <a:xfrm>
            <a:off x="3258185" y="3574415"/>
            <a:ext cx="333375" cy="14039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도형 17"/>
          <p:cNvCxnSpPr/>
          <p:nvPr/>
        </p:nvCxnSpPr>
        <p:spPr>
          <a:xfrm flipV="1">
            <a:off x="3258185" y="2755265"/>
            <a:ext cx="323850" cy="820420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도형 18"/>
          <p:cNvSpPr>
            <a:spLocks/>
          </p:cNvSpPr>
          <p:nvPr/>
        </p:nvSpPr>
        <p:spPr>
          <a:xfrm>
            <a:off x="3580765" y="1718945"/>
            <a:ext cx="3858895" cy="549910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매출 및 예매율 조회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20" name="도형 19"/>
          <p:cNvCxnSpPr/>
          <p:nvPr/>
        </p:nvCxnSpPr>
        <p:spPr>
          <a:xfrm flipV="1">
            <a:off x="3258185" y="2002790"/>
            <a:ext cx="323850" cy="1572895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도형 20"/>
          <p:cNvSpPr>
            <a:spLocks/>
          </p:cNvSpPr>
          <p:nvPr/>
        </p:nvSpPr>
        <p:spPr>
          <a:xfrm>
            <a:off x="5003800" y="2481580"/>
            <a:ext cx="2444115" cy="549275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 추가  및  데이터 조회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5003800" y="3208655"/>
            <a:ext cx="2444115" cy="549275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영화관 등록 및 삭제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5003800" y="3894455"/>
            <a:ext cx="2444115" cy="549275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회원 등록 수정 삭제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25" name="도형 24"/>
          <p:cNvCxnSpPr/>
          <p:nvPr/>
        </p:nvCxnSpPr>
        <p:spPr>
          <a:xfrm>
            <a:off x="4645660" y="2748915"/>
            <a:ext cx="359410" cy="139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도형 25"/>
          <p:cNvCxnSpPr/>
          <p:nvPr/>
        </p:nvCxnSpPr>
        <p:spPr>
          <a:xfrm>
            <a:off x="4655185" y="3476625"/>
            <a:ext cx="349885" cy="1333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도형 26"/>
          <p:cNvCxnSpPr/>
          <p:nvPr/>
        </p:nvCxnSpPr>
        <p:spPr>
          <a:xfrm>
            <a:off x="4655185" y="4222115"/>
            <a:ext cx="349885" cy="139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도형 27"/>
          <p:cNvCxnSpPr/>
          <p:nvPr/>
        </p:nvCxnSpPr>
        <p:spPr>
          <a:xfrm flipV="1">
            <a:off x="4655185" y="4977765"/>
            <a:ext cx="478790" cy="12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도형 23"/>
          <p:cNvSpPr>
            <a:spLocks/>
          </p:cNvSpPr>
          <p:nvPr/>
        </p:nvSpPr>
        <p:spPr>
          <a:xfrm>
            <a:off x="5003800" y="4703445"/>
            <a:ext cx="2432050" cy="549275"/>
          </a:xfrm>
          <a:prstGeom prst="flowChartProcess">
            <a:avLst/>
          </a:prstGeom>
          <a:solidFill>
            <a:srgbClr val="D9D9D9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10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스토어 상품 등록 삭제</a:t>
            </a:r>
            <a:endParaRPr lang="ko-KR" altLang="en-US" sz="11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cxnSp>
        <p:nvCxnSpPr>
          <p:cNvPr id="29" name="도형 28"/>
          <p:cNvCxnSpPr/>
          <p:nvPr/>
        </p:nvCxnSpPr>
        <p:spPr>
          <a:xfrm>
            <a:off x="3246120" y="3574415"/>
            <a:ext cx="333375" cy="1403985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도형 29"/>
          <p:cNvCxnSpPr/>
          <p:nvPr/>
        </p:nvCxnSpPr>
        <p:spPr>
          <a:xfrm>
            <a:off x="4633595" y="2748915"/>
            <a:ext cx="359410" cy="13970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도형 30"/>
          <p:cNvCxnSpPr/>
          <p:nvPr/>
        </p:nvCxnSpPr>
        <p:spPr>
          <a:xfrm>
            <a:off x="4643120" y="3476625"/>
            <a:ext cx="349885" cy="13335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도형 31"/>
          <p:cNvCxnSpPr/>
          <p:nvPr/>
        </p:nvCxnSpPr>
        <p:spPr>
          <a:xfrm>
            <a:off x="4643120" y="4222115"/>
            <a:ext cx="349885" cy="13970"/>
          </a:xfrm>
          <a:prstGeom prst="bentConnector3">
            <a:avLst/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도형 32"/>
          <p:cNvCxnSpPr>
            <a:endCxn id="24" idx="1"/>
          </p:cNvCxnSpPr>
          <p:nvPr/>
        </p:nvCxnSpPr>
        <p:spPr>
          <a:xfrm>
            <a:off x="4643120" y="4975860"/>
            <a:ext cx="361315" cy="2540"/>
          </a:xfrm>
          <a:prstGeom prst="bentConnector3">
            <a:avLst>
              <a:gd name="adj1" fmla="val 49995"/>
            </a:avLst>
          </a:prstGeom>
          <a:ln w="38100" cap="flat" cmpd="sng">
            <a:solidFill>
              <a:schemeClr val="accent1">
                <a:lumMod val="40000"/>
                <a:lumOff val="60000"/>
                <a:alpha val="100000"/>
              </a:scheme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상영시간표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970" cy="605155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4842510" y="839470"/>
            <a:ext cx="4167505" cy="5718810"/>
            <a:chOff x="4842510" y="839470"/>
            <a:chExt cx="4167505" cy="571881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25" t="11679" r="29590" b="14320"/>
            <a:stretch>
              <a:fillRect/>
            </a:stretch>
          </p:blipFill>
          <p:spPr>
            <a:xfrm>
              <a:off x="4842510" y="839470"/>
              <a:ext cx="4159250" cy="3371850"/>
            </a:xfrm>
            <a:prstGeom prst="rect">
              <a:avLst/>
            </a:prstGeom>
            <a:noFill/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0" t="26839" r="30159" b="20827"/>
            <a:stretch>
              <a:fillRect/>
            </a:stretch>
          </p:blipFill>
          <p:spPr>
            <a:xfrm>
              <a:off x="4843145" y="4173220"/>
              <a:ext cx="4166870" cy="2385060"/>
            </a:xfrm>
            <a:prstGeom prst="rect">
              <a:avLst/>
            </a:prstGeom>
            <a:noFill/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59" t="25839" r="32402" b="14827"/>
          <a:stretch>
            <a:fillRect/>
          </a:stretch>
        </p:blipFill>
        <p:spPr>
          <a:xfrm>
            <a:off x="729615" y="523240"/>
            <a:ext cx="3489960" cy="2812415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>
            <a:off x="3077845" y="1268730"/>
            <a:ext cx="789305" cy="926465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5721985" y="814705"/>
            <a:ext cx="262255" cy="206375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4794885" y="525145"/>
            <a:ext cx="91567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A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6440170" y="252031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906145" y="3434080"/>
            <a:ext cx="1040130" cy="1522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A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- 08:00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- 11:00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- 14:00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- 17:00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- 20:00 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1998345" y="3437255"/>
            <a:ext cx="1040130" cy="1522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B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- 09:00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- 12:00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- 15:00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- 18:00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- 21:00 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2" name="텍스트 상자 21"/>
          <p:cNvSpPr txBox="1">
            <a:spLocks/>
          </p:cNvSpPr>
          <p:nvPr/>
        </p:nvSpPr>
        <p:spPr>
          <a:xfrm>
            <a:off x="3078480" y="3428365"/>
            <a:ext cx="1040130" cy="15227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C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- 10:00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- 13:00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- 15:00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- 18:00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  <a:p>
            <a:pPr marL="0" indent="0" algn="l" defTabSz="91440" eaLnBrk="1" latinLnBrk="1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2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- 21:00 </a:t>
            </a:r>
            <a:endParaRPr lang="ko-KR" altLang="en-US" sz="12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4937760" y="1577340"/>
            <a:ext cx="4003675" cy="352425"/>
          </a:xfrm>
          <a:prstGeom prst="rect">
            <a:avLst/>
          </a:prstGeom>
          <a:noFill/>
          <a:ln w="254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4932045" y="2643505"/>
            <a:ext cx="4003675" cy="352425"/>
          </a:xfrm>
          <a:prstGeom prst="rect">
            <a:avLst/>
          </a:prstGeom>
          <a:noFill/>
          <a:ln w="254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6426200" y="146050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6451600" y="358648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6460490" y="463232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6460490" y="570420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4926330" y="3692525"/>
            <a:ext cx="4003675" cy="352425"/>
          </a:xfrm>
          <a:prstGeom prst="rect">
            <a:avLst/>
          </a:prstGeom>
          <a:noFill/>
          <a:ln w="254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4963795" y="4750435"/>
            <a:ext cx="4003675" cy="352425"/>
          </a:xfrm>
          <a:prstGeom prst="rect">
            <a:avLst/>
          </a:prstGeom>
          <a:noFill/>
          <a:ln w="254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도형 30"/>
          <p:cNvSpPr>
            <a:spLocks/>
          </p:cNvSpPr>
          <p:nvPr/>
        </p:nvSpPr>
        <p:spPr>
          <a:xfrm>
            <a:off x="4954905" y="5813425"/>
            <a:ext cx="4003675" cy="352425"/>
          </a:xfrm>
          <a:prstGeom prst="rect">
            <a:avLst/>
          </a:prstGeom>
          <a:noFill/>
          <a:ln w="25400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62666" r="30812" b="29160"/>
          <a:stretch>
            <a:fillRect/>
          </a:stretch>
        </p:blipFill>
        <p:spPr>
          <a:xfrm>
            <a:off x="145415" y="5726430"/>
            <a:ext cx="4646930" cy="421005"/>
          </a:xfrm>
          <a:prstGeom prst="rect">
            <a:avLst/>
          </a:prstGeom>
          <a:noFill/>
          <a:ln w="15875" cap="flat" cmpd="sng">
            <a:solidFill>
              <a:srgbClr val="FC4700">
                <a:alpha val="100000"/>
              </a:srgbClr>
            </a:solidFill>
            <a:prstDash val="solid"/>
            <a:round/>
          </a:ln>
        </p:spPr>
      </p:pic>
      <p:sp>
        <p:nvSpPr>
          <p:cNvPr id="33" name="텍스트 상자 32"/>
          <p:cNvSpPr txBox="1">
            <a:spLocks/>
          </p:cNvSpPr>
          <p:nvPr/>
        </p:nvSpPr>
        <p:spPr>
          <a:xfrm>
            <a:off x="142875" y="5354955"/>
            <a:ext cx="207518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상영종료시간 입력하기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- 상영시간표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8935" y="0"/>
            <a:ext cx="1156970" cy="605155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96215" y="814070"/>
            <a:ext cx="4338955" cy="5615940"/>
            <a:chOff x="196215" y="814070"/>
            <a:chExt cx="4338955" cy="561594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2" t="11839" r="30250" b="15160"/>
            <a:stretch>
              <a:fillRect/>
            </a:stretch>
          </p:blipFill>
          <p:spPr>
            <a:xfrm>
              <a:off x="196215" y="814070"/>
              <a:ext cx="4338955" cy="3284220"/>
            </a:xfrm>
            <a:prstGeom prst="rect">
              <a:avLst/>
            </a:prstGeom>
            <a:noFill/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87" t="26839" r="30159" b="21333"/>
            <a:stretch>
              <a:fillRect/>
            </a:stretch>
          </p:blipFill>
          <p:spPr>
            <a:xfrm>
              <a:off x="210820" y="4098290"/>
              <a:ext cx="4323080" cy="2331720"/>
            </a:xfrm>
            <a:prstGeom prst="rect">
              <a:avLst/>
            </a:prstGeom>
            <a:noFill/>
          </p:spPr>
        </p:pic>
      </p:grpSp>
      <p:grpSp>
        <p:nvGrpSpPr>
          <p:cNvPr id="16" name="그룹 15"/>
          <p:cNvGrpSpPr/>
          <p:nvPr/>
        </p:nvGrpSpPr>
        <p:grpSpPr>
          <a:xfrm>
            <a:off x="4817745" y="813435"/>
            <a:ext cx="4029075" cy="5427980"/>
            <a:chOff x="4817745" y="813435"/>
            <a:chExt cx="4029075" cy="542798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2" t="11839" r="29965" b="14827"/>
            <a:stretch>
              <a:fillRect/>
            </a:stretch>
          </p:blipFill>
          <p:spPr>
            <a:xfrm>
              <a:off x="4817745" y="813435"/>
              <a:ext cx="4029075" cy="3192780"/>
            </a:xfrm>
            <a:prstGeom prst="rect">
              <a:avLst/>
            </a:prstGeom>
            <a:noFill/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09" t="26506" r="30340" b="21493"/>
            <a:stretch>
              <a:fillRect/>
            </a:stretch>
          </p:blipFill>
          <p:spPr>
            <a:xfrm>
              <a:off x="4846955" y="3977005"/>
              <a:ext cx="3999230" cy="2264410"/>
            </a:xfrm>
            <a:prstGeom prst="rect">
              <a:avLst/>
            </a:prstGeom>
            <a:noFill/>
          </p:spPr>
        </p:pic>
      </p:grpSp>
      <p:sp>
        <p:nvSpPr>
          <p:cNvPr id="17" name="도형 16"/>
          <p:cNvSpPr>
            <a:spLocks/>
          </p:cNvSpPr>
          <p:nvPr/>
        </p:nvSpPr>
        <p:spPr>
          <a:xfrm>
            <a:off x="1109980" y="771525"/>
            <a:ext cx="262255" cy="206375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5678805" y="771525"/>
            <a:ext cx="262255" cy="206375"/>
          </a:xfrm>
          <a:prstGeom prst="rect">
            <a:avLst/>
          </a:prstGeom>
          <a:noFill/>
          <a:ln w="38100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4794885" y="508000"/>
            <a:ext cx="912495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C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194310" y="519430"/>
            <a:ext cx="90932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600">
                <a:solidFill>
                  <a:srgbClr val="4D4D4D"/>
                </a:solidFill>
                <a:latin typeface="나눔스퀘어" charset="0"/>
                <a:ea typeface="나눔스퀘어" charset="0"/>
              </a:rPr>
              <a:t>상영관 B</a:t>
            </a:r>
            <a:endParaRPr lang="ko-KR" altLang="en-US" sz="1600">
              <a:solidFill>
                <a:srgbClr val="4D4D4D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1" name="도형 20"/>
          <p:cNvSpPr>
            <a:spLocks/>
          </p:cNvSpPr>
          <p:nvPr/>
        </p:nvSpPr>
        <p:spPr>
          <a:xfrm>
            <a:off x="1865630" y="140906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1865630" y="247205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3" name="도형 22"/>
          <p:cNvSpPr>
            <a:spLocks/>
          </p:cNvSpPr>
          <p:nvPr/>
        </p:nvSpPr>
        <p:spPr>
          <a:xfrm>
            <a:off x="1856740" y="352679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4" name="도형 23"/>
          <p:cNvSpPr>
            <a:spLocks/>
          </p:cNvSpPr>
          <p:nvPr/>
        </p:nvSpPr>
        <p:spPr>
          <a:xfrm>
            <a:off x="1865630" y="455549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도형 24"/>
          <p:cNvSpPr>
            <a:spLocks/>
          </p:cNvSpPr>
          <p:nvPr/>
        </p:nvSpPr>
        <p:spPr>
          <a:xfrm>
            <a:off x="1865630" y="561848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도형 25"/>
          <p:cNvSpPr>
            <a:spLocks/>
          </p:cNvSpPr>
          <p:nvPr/>
        </p:nvSpPr>
        <p:spPr>
          <a:xfrm>
            <a:off x="6357620" y="140906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6348730" y="241236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>
            <a:off x="6365875" y="344106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>
            <a:off x="6391910" y="4426585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0" name="도형 29"/>
          <p:cNvSpPr>
            <a:spLocks/>
          </p:cNvSpPr>
          <p:nvPr/>
        </p:nvSpPr>
        <p:spPr>
          <a:xfrm>
            <a:off x="6365875" y="5447030"/>
            <a:ext cx="324485" cy="124460"/>
          </a:xfrm>
          <a:prstGeom prst="rect">
            <a:avLst/>
          </a:prstGeom>
          <a:noFill/>
          <a:ln w="28575" cap="flat" cmpd="sng">
            <a:solidFill>
              <a:schemeClr val="accent5">
                <a:lumMod val="40000"/>
                <a:lumOff val="6000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270" y="1276985"/>
            <a:ext cx="4327525" cy="5366385"/>
          </a:xfrm>
          <a:prstGeom prst="rect">
            <a:avLst/>
          </a:prstGeom>
          <a:noFill/>
        </p:spPr>
      </p:pic>
      <p:sp>
        <p:nvSpPr>
          <p:cNvPr id="13" name="도형 12"/>
          <p:cNvSpPr>
            <a:spLocks/>
          </p:cNvSpPr>
          <p:nvPr/>
        </p:nvSpPr>
        <p:spPr>
          <a:xfrm>
            <a:off x="383540" y="4283075"/>
            <a:ext cx="1829435" cy="185547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4290" y="2232025"/>
            <a:ext cx="6315075" cy="4102735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스토어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270" y="1276985"/>
            <a:ext cx="4327525" cy="536638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6820" y="2334260"/>
            <a:ext cx="6445885" cy="2946400"/>
          </a:xfrm>
          <a:prstGeom prst="rect">
            <a:avLst/>
          </a:prstGeom>
          <a:noFill/>
        </p:spPr>
      </p:pic>
      <p:sp>
        <p:nvSpPr>
          <p:cNvPr id="17" name="텍스트 상자 16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스토어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5460" y="1945005"/>
            <a:ext cx="8230870" cy="4154805"/>
          </a:xfrm>
          <a:prstGeom prst="rect">
            <a:avLst/>
          </a:prstGeom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스토어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4825" y="2999740"/>
            <a:ext cx="8134985" cy="3681730"/>
          </a:xfrm>
          <a:prstGeom prst="rect">
            <a:avLst/>
          </a:prstGeom>
          <a:noFill/>
        </p:spPr>
      </p:pic>
      <p:sp>
        <p:nvSpPr>
          <p:cNvPr id="2" name="도형 1"/>
          <p:cNvSpPr>
            <a:spLocks/>
          </p:cNvSpPr>
          <p:nvPr/>
        </p:nvSpPr>
        <p:spPr>
          <a:xfrm>
            <a:off x="1166495" y="5714365"/>
            <a:ext cx="5960110" cy="247650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5115" y="1697355"/>
            <a:ext cx="3253740" cy="1914525"/>
          </a:xfrm>
          <a:prstGeom prst="rect">
            <a:avLst/>
          </a:prstGeom>
          <a:noFill/>
          <a:ln w="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99765" y="1104265"/>
            <a:ext cx="2082165" cy="2068195"/>
          </a:xfrm>
          <a:prstGeom prst="rect">
            <a:avLst/>
          </a:prstGeom>
          <a:noFill/>
          <a:ln w="0" cap="flat" cmpd="sng">
            <a:solidFill>
              <a:srgbClr val="00B0F0">
                <a:alpha val="100000"/>
              </a:srgbClr>
            </a:solidFill>
            <a:prstDash val="solid"/>
          </a:ln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스토어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610" y="3321050"/>
            <a:ext cx="8387080" cy="3352165"/>
          </a:xfrm>
          <a:prstGeom prst="rect">
            <a:avLst/>
          </a:prstGeom>
          <a:noFill/>
        </p:spPr>
      </p:pic>
      <p:sp>
        <p:nvSpPr>
          <p:cNvPr id="9" name="도형 8"/>
          <p:cNvSpPr>
            <a:spLocks/>
          </p:cNvSpPr>
          <p:nvPr/>
        </p:nvSpPr>
        <p:spPr>
          <a:xfrm>
            <a:off x="2023110" y="5339080"/>
            <a:ext cx="2018665" cy="536575"/>
          </a:xfrm>
          <a:prstGeom prst="rect">
            <a:avLst/>
          </a:prstGeom>
          <a:noFill/>
          <a:ln w="1905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610" y="1211580"/>
            <a:ext cx="8387080" cy="204660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4445" y="3810"/>
            <a:ext cx="7405370" cy="5226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스토어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7565" y="1136650"/>
            <a:ext cx="7093585" cy="3542665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34810" y="0"/>
            <a:ext cx="2409825" cy="1277620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376555" y="936625"/>
            <a:ext cx="4337050" cy="3702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 spc="-150">
                <a:solidFill>
                  <a:srgbClr val="000000"/>
                </a:solidFill>
                <a:latin typeface="나눔스퀘어" charset="0"/>
                <a:ea typeface="나눔스퀘어" charset="0"/>
              </a:rPr>
              <a:t>DB에서 회원 정보를 가져 와 멤버 테이블에 값 출력</a:t>
            </a:r>
            <a:endParaRPr lang="ko-KR" altLang="en-US" sz="180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" y="4910455"/>
            <a:ext cx="8488045" cy="1079500"/>
          </a:xfrm>
          <a:prstGeom prst="rect">
            <a:avLst/>
          </a:prstGeom>
          <a:noFill/>
        </p:spPr>
      </p:pic>
      <p:sp>
        <p:nvSpPr>
          <p:cNvPr id="12" name="도형 11"/>
          <p:cNvSpPr>
            <a:spLocks/>
          </p:cNvSpPr>
          <p:nvPr/>
        </p:nvSpPr>
        <p:spPr>
          <a:xfrm>
            <a:off x="243840" y="5240655"/>
            <a:ext cx="8371840" cy="210820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838835" y="4466590"/>
            <a:ext cx="357505" cy="212725"/>
          </a:xfrm>
          <a:prstGeom prst="flowChartProcess">
            <a:avLst/>
          </a:prstGeom>
          <a:noFill/>
          <a:ln w="1905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함초롬돋움" charset="0"/>
              <a:ea typeface="함초롬돋움" charset="0"/>
            </a:endParaRPr>
          </a:p>
        </p:txBody>
      </p:sp>
      <p:cxnSp>
        <p:nvCxnSpPr>
          <p:cNvPr id="16" name="도형 15"/>
          <p:cNvCxnSpPr>
            <a:stCxn id="13" idx="2"/>
          </p:cNvCxnSpPr>
          <p:nvPr/>
        </p:nvCxnSpPr>
        <p:spPr>
          <a:xfrm>
            <a:off x="1017270" y="4678680"/>
            <a:ext cx="483870" cy="501650"/>
          </a:xfrm>
          <a:prstGeom prst="straightConnector1">
            <a:avLst/>
          </a:prstGeom>
          <a:ln w="12700" cap="flat" cmpd="sng">
            <a:solidFill>
              <a:schemeClr val="accent2">
                <a:alpha val="100000"/>
              </a:schemeClr>
            </a:solidFill>
            <a:prstDash val="soli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78250" y="2974975"/>
            <a:ext cx="5106670" cy="2065655"/>
          </a:xfrm>
          <a:prstGeom prst="rect">
            <a:avLst/>
          </a:prstGeom>
          <a:noFill/>
          <a:ln w="0" cap="flat" cmpd="sng">
            <a:solidFill>
              <a:schemeClr val="accent2">
                <a:alpha val="100000"/>
              </a:schemeClr>
            </a:solidFill>
            <a:prstDash val="solid"/>
          </a:ln>
        </p:spPr>
      </p:pic>
      <p:sp>
        <p:nvSpPr>
          <p:cNvPr id="11" name="텍스트 상자 10"/>
          <p:cNvSpPr txBox="1">
            <a:spLocks/>
          </p:cNvSpPr>
          <p:nvPr/>
        </p:nvSpPr>
        <p:spPr>
          <a:xfrm>
            <a:off x="4445" y="3810"/>
            <a:ext cx="7404735" cy="52324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28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7. 관리자 페이지 – 멤버 테이블 관리</a:t>
            </a:r>
            <a:endParaRPr lang="ko-KR" altLang="en-US" sz="28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상자 13"/>
          <p:cNvSpPr txBox="1">
            <a:spLocks/>
          </p:cNvSpPr>
          <p:nvPr/>
        </p:nvSpPr>
        <p:spPr>
          <a:xfrm>
            <a:off x="2480945" y="4524375"/>
            <a:ext cx="4194175" cy="63119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35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시현 및 질문</a:t>
            </a:r>
            <a:endParaRPr lang="ko-KR" altLang="en-US" sz="35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5" name="그림 14" descr="C:/Users/sist/AppData/Roaming/PolarisOffice/ETemp/5104_15691288/fImage639061584806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76350" y="668655"/>
            <a:ext cx="6897370" cy="3761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>
            <a:spLocks/>
          </p:cNvSpPr>
          <p:nvPr/>
        </p:nvSpPr>
        <p:spPr>
          <a:xfrm>
            <a:off x="575945" y="527685"/>
            <a:ext cx="3276600" cy="630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ER 다이어그램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120"/>
            <a:ext cx="9144635" cy="6007100"/>
          </a:xfrm>
          <a:prstGeom prst="rect">
            <a:avLst/>
          </a:prstGeom>
          <a:noFill/>
        </p:spPr>
      </p:pic>
      <p:sp>
        <p:nvSpPr>
          <p:cNvPr id="8" name="도형 7"/>
          <p:cNvSpPr>
            <a:spLocks/>
          </p:cNvSpPr>
          <p:nvPr/>
        </p:nvSpPr>
        <p:spPr>
          <a:xfrm>
            <a:off x="212725" y="1348105"/>
            <a:ext cx="2182495" cy="1496695"/>
          </a:xfrm>
          <a:prstGeom prst="rect">
            <a:avLst/>
          </a:prstGeom>
          <a:noFill/>
          <a:ln w="38100" cap="flat" cmpd="sng">
            <a:solidFill>
              <a:srgbClr val="FCCC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" name="도형 8"/>
          <p:cNvSpPr>
            <a:spLocks/>
          </p:cNvSpPr>
          <p:nvPr/>
        </p:nvSpPr>
        <p:spPr>
          <a:xfrm>
            <a:off x="2673350" y="1346835"/>
            <a:ext cx="2023745" cy="173863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도형 9"/>
          <p:cNvSpPr>
            <a:spLocks/>
          </p:cNvSpPr>
          <p:nvPr/>
        </p:nvSpPr>
        <p:spPr>
          <a:xfrm>
            <a:off x="5031105" y="1345565"/>
            <a:ext cx="1922780" cy="1490345"/>
          </a:xfrm>
          <a:prstGeom prst="rect">
            <a:avLst/>
          </a:prstGeom>
          <a:noFill/>
          <a:ln w="38100" cap="flat" cmpd="sng">
            <a:solidFill>
              <a:srgbClr val="009297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도형 10"/>
          <p:cNvSpPr>
            <a:spLocks/>
          </p:cNvSpPr>
          <p:nvPr/>
        </p:nvSpPr>
        <p:spPr>
          <a:xfrm>
            <a:off x="211455" y="3053715"/>
            <a:ext cx="1737995" cy="2105025"/>
          </a:xfrm>
          <a:prstGeom prst="rect">
            <a:avLst/>
          </a:prstGeom>
          <a:noFill/>
          <a:ln w="38100" cap="flat" cmpd="sng">
            <a:solidFill>
              <a:srgbClr val="FCCC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" name="도형 11"/>
          <p:cNvSpPr>
            <a:spLocks/>
          </p:cNvSpPr>
          <p:nvPr/>
        </p:nvSpPr>
        <p:spPr>
          <a:xfrm>
            <a:off x="2403475" y="3332480"/>
            <a:ext cx="1677035" cy="917575"/>
          </a:xfrm>
          <a:prstGeom prst="rect">
            <a:avLst/>
          </a:prstGeom>
          <a:noFill/>
          <a:ln w="38100" cap="flat" cmpd="sng">
            <a:solidFill>
              <a:srgbClr val="FCCC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" name="도형 12"/>
          <p:cNvSpPr>
            <a:spLocks/>
          </p:cNvSpPr>
          <p:nvPr/>
        </p:nvSpPr>
        <p:spPr>
          <a:xfrm>
            <a:off x="219710" y="5392420"/>
            <a:ext cx="1810385" cy="1172845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4" name="도형 13"/>
          <p:cNvSpPr>
            <a:spLocks/>
          </p:cNvSpPr>
          <p:nvPr/>
        </p:nvSpPr>
        <p:spPr>
          <a:xfrm>
            <a:off x="2394585" y="4467860"/>
            <a:ext cx="1679575" cy="1101090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도형 14"/>
          <p:cNvSpPr>
            <a:spLocks/>
          </p:cNvSpPr>
          <p:nvPr/>
        </p:nvSpPr>
        <p:spPr>
          <a:xfrm>
            <a:off x="2393315" y="5821680"/>
            <a:ext cx="1901190" cy="1322705"/>
          </a:xfrm>
          <a:prstGeom prst="rect">
            <a:avLst/>
          </a:prstGeom>
          <a:noFill/>
          <a:ln w="38100" cap="flat" cmpd="sng">
            <a:solidFill>
              <a:srgbClr val="7DCD00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도형 15"/>
          <p:cNvSpPr>
            <a:spLocks/>
          </p:cNvSpPr>
          <p:nvPr/>
        </p:nvSpPr>
        <p:spPr>
          <a:xfrm>
            <a:off x="7167880" y="1351280"/>
            <a:ext cx="1894205" cy="92583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7" name="도형 16"/>
          <p:cNvSpPr>
            <a:spLocks/>
          </p:cNvSpPr>
          <p:nvPr/>
        </p:nvSpPr>
        <p:spPr>
          <a:xfrm>
            <a:off x="6579235" y="3390900"/>
            <a:ext cx="1851025" cy="1210310"/>
          </a:xfrm>
          <a:prstGeom prst="rect">
            <a:avLst/>
          </a:prstGeom>
          <a:noFill/>
          <a:ln w="38100" cap="flat" cmpd="sng">
            <a:solidFill>
              <a:srgbClr val="F04639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도형 17"/>
          <p:cNvSpPr>
            <a:spLocks/>
          </p:cNvSpPr>
          <p:nvPr/>
        </p:nvSpPr>
        <p:spPr>
          <a:xfrm>
            <a:off x="4286885" y="3331845"/>
            <a:ext cx="1960880" cy="1995170"/>
          </a:xfrm>
          <a:prstGeom prst="rect">
            <a:avLst/>
          </a:prstGeom>
          <a:noFill/>
          <a:ln w="38100" cap="flat" cmpd="sng">
            <a:solidFill>
              <a:srgbClr val="009297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6587490" y="4735195"/>
            <a:ext cx="1866900" cy="1490345"/>
          </a:xfrm>
          <a:prstGeom prst="rect">
            <a:avLst/>
          </a:prstGeom>
          <a:noFill/>
          <a:ln w="38100" cap="flat" cmpd="sng">
            <a:solidFill>
              <a:srgbClr val="009297">
                <a:alpha val="100000"/>
              </a:srgb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276600" cy="630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업무 분담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20395" y="2061210"/>
          <a:ext cx="8035925" cy="3587750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351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0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090">
                <a:tc rowSpan="3"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이가영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영화 예매 페이지 · 영화 페이지  · 영화관 페이지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8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E42313"/>
                          </a:solidFill>
                          <a:latin typeface="나눔스퀘어" charset="0"/>
                          <a:ea typeface="나눔스퀘어" charset="0"/>
                        </a:rPr>
                        <a:t>마이페이지   </a:t>
                      </a: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내가 찜한 영화  ·  내가 준 별점 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28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E42313"/>
                          </a:solidFill>
                          <a:latin typeface="나눔스퀘어" charset="0"/>
                          <a:ea typeface="나눔스퀘어" charset="0"/>
                        </a:rPr>
                        <a:t>관리자 페이지 </a:t>
                      </a: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영화관 관리 · 영화 상영시간 관리 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090">
                <a:tc rowSpan="3"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임윤희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영화 좌석 페이지 · 회원관리 · 카카오페이 · 한국영화데이터베이스 API (KMDB)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E42313"/>
                          </a:solidFill>
                          <a:latin typeface="나눔스퀘어" charset="0"/>
                          <a:ea typeface="나눔스퀘어" charset="0"/>
                        </a:rPr>
                        <a:t>마이페이지</a:t>
                      </a: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예매 내역</a:t>
                      </a: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9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E42313"/>
                          </a:solidFill>
                          <a:latin typeface="나눔스퀘어" charset="0"/>
                          <a:ea typeface="나눔스퀘어" charset="0"/>
                        </a:rPr>
                        <a:t>관리자 페이지 </a:t>
                      </a: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영화데이터 관리</a:t>
                      </a: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 · 회원관리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55">
                <a:tc rowSpan="2">
                  <a:txBody>
                    <a:bodyPr/>
                    <a:lstStyle/>
                    <a:p>
                      <a:pPr marL="0" indent="0" algn="ctr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조아라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스토어 페이지 · 영화관입장권통합전산망 API (KOFIC)</a:t>
                      </a: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75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400" b="0" i="0" kern="1200">
                        <a:solidFill>
                          <a:srgbClr val="4D4D4D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E42313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sz="1400" b="0" i="0" kern="1200">
                          <a:solidFill>
                            <a:srgbClr val="E42313"/>
                          </a:solidFill>
                          <a:latin typeface="나눔스퀘어" charset="0"/>
                          <a:ea typeface="나눔스퀘어" charset="0"/>
                        </a:rPr>
                        <a:t>관리자 페이지</a:t>
                      </a:r>
                      <a:endParaRPr lang="ko-KR" altLang="en-US" sz="1400" b="0" i="0" kern="1200">
                        <a:solidFill>
                          <a:srgbClr val="E42313"/>
                        </a:solidFill>
                        <a:latin typeface="나눔스퀘어" charset="0"/>
                        <a:ea typeface="나눔스퀘어" charset="0"/>
                      </a:endParaRP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400" b="0" i="0" kern="1200">
                          <a:solidFill>
                            <a:srgbClr val="4D4D4D"/>
                          </a:solidFill>
                          <a:latin typeface="나눔스퀘어" charset="0"/>
                          <a:ea typeface="나눔스퀘어" charset="0"/>
                        </a:rPr>
                        <a:t>스토어 관리</a:t>
                      </a:r>
                    </a:p>
                  </a:txBody>
                  <a:tcPr marL="90170" marR="90170" marT="46990" marB="46990"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2F2F2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9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직사각형 7"/>
          <p:cNvSpPr txBox="1">
            <a:spLocks/>
          </p:cNvSpPr>
          <p:nvPr/>
        </p:nvSpPr>
        <p:spPr>
          <a:xfrm>
            <a:off x="572770" y="1326515"/>
            <a:ext cx="8077835" cy="4826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734810" y="0"/>
            <a:ext cx="2409190" cy="1276985"/>
          </a:xfrm>
          <a:prstGeom prst="rect">
            <a:avLst/>
          </a:prstGeom>
        </p:spPr>
      </p:pic>
      <p:sp>
        <p:nvSpPr>
          <p:cNvPr id="6" name="직사각형 5"/>
          <p:cNvSpPr txBox="1"/>
          <p:nvPr/>
        </p:nvSpPr>
        <p:spPr>
          <a:xfrm>
            <a:off x="575945" y="527685"/>
            <a:ext cx="3276600" cy="630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1.</a:t>
            </a:r>
            <a:r>
              <a:rPr lang="en-US" altLang="ko-KR" sz="3500">
                <a:solidFill>
                  <a:schemeClr val="bg1">
                    <a:lumMod val="30000"/>
                  </a:schemeClr>
                </a:solidFill>
                <a:latin typeface="나눔스퀘어 Bold" charset="0"/>
                <a:ea typeface="나눔스퀘어 Bold" charset="0"/>
              </a:rPr>
              <a:t> 메인페이지</a:t>
            </a:r>
            <a:endParaRPr lang="ko-KR" altLang="en-US" sz="3500">
              <a:solidFill>
                <a:schemeClr val="bg1">
                  <a:lumMod val="30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직사각형 6"/>
          <p:cNvSpPr txBox="1">
            <a:spLocks/>
          </p:cNvSpPr>
          <p:nvPr/>
        </p:nvSpPr>
        <p:spPr>
          <a:xfrm>
            <a:off x="572770" y="1326515"/>
            <a:ext cx="8077835" cy="48260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8" name="직사각형 7"/>
          <p:cNvSpPr txBox="1">
            <a:spLocks/>
          </p:cNvSpPr>
          <p:nvPr/>
        </p:nvSpPr>
        <p:spPr>
          <a:xfrm>
            <a:off x="1851660" y="4617720"/>
            <a:ext cx="223329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일별 박스오피스 순위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9" name="직사각형 8"/>
          <p:cNvSpPr txBox="1">
            <a:spLocks/>
          </p:cNvSpPr>
          <p:nvPr/>
        </p:nvSpPr>
        <p:spPr>
          <a:xfrm>
            <a:off x="5253990" y="4617720"/>
            <a:ext cx="2233295" cy="368935"/>
          </a:xfrm>
          <a:prstGeom prst="rect">
            <a:avLst/>
          </a:prstGeom>
          <a:solidFill>
            <a:srgbClr val="E42313"/>
          </a:solidFill>
          <a:ln w="0">
            <a:noFill/>
            <a:prstDash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1800">
                <a:solidFill>
                  <a:schemeClr val="bg1"/>
                </a:solidFill>
                <a:latin typeface="나눔스퀘어 Bold" charset="0"/>
                <a:ea typeface="나눔스퀘어 Bold" charset="0"/>
              </a:rPr>
              <a:t>영화포스터 슬라이더</a:t>
            </a:r>
            <a:endParaRPr lang="ko-KR" altLang="en-US" sz="1800">
              <a:solidFill>
                <a:schemeClr val="bg1"/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91505" y="2898775"/>
            <a:ext cx="1368425" cy="136842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7430" y="2841625"/>
            <a:ext cx="1368425" cy="136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Hancom Office">
  <a:themeElements>
    <a:clrScheme name="Hanshow Theme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">
      <a:majorFont>
        <a:latin typeface="함초롬돋움"/>
        <a:ea typeface="함초롬돋움"/>
        <a:cs typeface="함초롬돋움"/>
      </a:majorFont>
      <a:minorFont>
        <a:latin typeface="함초롬돋움"/>
        <a:ea typeface="함초롬돋움"/>
        <a:cs typeface="함초롬돋움"/>
      </a:minorFont>
    </a:fontScheme>
    <a:fmtScheme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68</Pages>
  <Words>1374</Words>
  <Characters>0</Characters>
  <Application>Microsoft Office PowerPoint</Application>
  <DocSecurity>0</DocSecurity>
  <PresentationFormat>화면 슬라이드 쇼(4:3)</PresentationFormat>
  <Lines>0</Lines>
  <Paragraphs>276</Paragraphs>
  <Slides>68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30</vt:i4>
      </vt:variant>
      <vt:variant>
        <vt:lpstr>슬라이드 제목</vt:lpstr>
      </vt:variant>
      <vt:variant>
        <vt:i4>68</vt:i4>
      </vt:variant>
    </vt:vector>
  </HeadingPairs>
  <TitlesOfParts>
    <vt:vector size="104" baseType="lpstr">
      <vt:lpstr>나눔스퀘어</vt:lpstr>
      <vt:lpstr>나눔스퀘어 Bold</vt:lpstr>
      <vt:lpstr>나눔스퀘어 ExtraBold</vt:lpstr>
      <vt:lpstr>맑은 고딕</vt:lpstr>
      <vt:lpstr>함초롬돋움</vt:lpstr>
      <vt:lpstr>Arial</vt:lpstr>
      <vt:lpstr>Hancom Office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cmj90</dc:creator>
  <cp:lastModifiedBy>임윤희</cp:lastModifiedBy>
  <cp:revision>4</cp:revision>
  <dcterms:modified xsi:type="dcterms:W3CDTF">2019-12-24T08:24:21Z</dcterms:modified>
</cp:coreProperties>
</file>